
<file path=[Content_Types].xml><?xml version="1.0" encoding="utf-8"?>
<Types xmlns="http://schemas.openxmlformats.org/package/2006/content-types">
  <Default Extension="fntdata" ContentType="application/x-fontdata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notesSlides/notesSlide1.xml" ContentType="application/vnd.openxmlformats-officedocument.presentationml.notesSlide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notesSlides/notesSlide2.xml" ContentType="application/vnd.openxmlformats-officedocument.presentationml.notesSlide+xml"/>
  <Override PartName="/ppt/tags/tag23.xml" ContentType="application/vnd.openxmlformats-officedocument.presentationml.tags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3"/>
  </p:notesMasterIdLst>
  <p:sldIdLst>
    <p:sldId id="270" r:id="rId2"/>
    <p:sldId id="271" r:id="rId3"/>
    <p:sldId id="272" r:id="rId4"/>
    <p:sldId id="285" r:id="rId5"/>
    <p:sldId id="1431" r:id="rId6"/>
    <p:sldId id="1432" r:id="rId7"/>
    <p:sldId id="1433" r:id="rId8"/>
    <p:sldId id="1434" r:id="rId9"/>
    <p:sldId id="264" r:id="rId10"/>
    <p:sldId id="309" r:id="rId11"/>
    <p:sldId id="310" r:id="rId12"/>
    <p:sldId id="308" r:id="rId13"/>
    <p:sldId id="286" r:id="rId14"/>
    <p:sldId id="273" r:id="rId15"/>
    <p:sldId id="276" r:id="rId16"/>
    <p:sldId id="333" r:id="rId17"/>
    <p:sldId id="274" r:id="rId18"/>
    <p:sldId id="329" r:id="rId19"/>
    <p:sldId id="1403" r:id="rId20"/>
    <p:sldId id="1414" r:id="rId21"/>
    <p:sldId id="277" r:id="rId22"/>
    <p:sldId id="266" r:id="rId23"/>
    <p:sldId id="335" r:id="rId24"/>
    <p:sldId id="336" r:id="rId25"/>
    <p:sldId id="1417" r:id="rId26"/>
    <p:sldId id="289" r:id="rId27"/>
    <p:sldId id="305" r:id="rId28"/>
    <p:sldId id="279" r:id="rId29"/>
    <p:sldId id="290" r:id="rId30"/>
    <p:sldId id="304" r:id="rId31"/>
    <p:sldId id="332" r:id="rId32"/>
  </p:sldIdLst>
  <p:sldSz cx="12192000" cy="6858000"/>
  <p:notesSz cx="6858000" cy="9144000"/>
  <p:embeddedFontLst>
    <p:embeddedFont>
      <p:font typeface="苏新诗柳楷简" panose="02010600000101010101"/>
      <p:regular r:id="rId34"/>
    </p:embeddedFont>
    <p:embeddedFont>
      <p:font typeface="Cambria" panose="02040503050406030204" pitchFamily="18" charset="0"/>
      <p:regular r:id="rId35"/>
      <p:bold r:id="rId36"/>
      <p:italic r:id="rId37"/>
      <p:boldItalic r:id="rId38"/>
    </p:embeddedFont>
    <p:embeddedFont>
      <p:font typeface="Century Gothic" panose="020B0502020202020204" pitchFamily="34" charset="0"/>
      <p:regular r:id="rId39"/>
      <p:bold r:id="rId40"/>
      <p:italic r:id="rId41"/>
      <p:boldItalic r:id="rId42"/>
    </p:embeddedFont>
    <p:embeddedFont>
      <p:font typeface="Century Schoolbook" panose="02040604050505020304" pitchFamily="18" charset="0"/>
      <p:regular r:id="rId43"/>
      <p:bold r:id="rId44"/>
      <p:italic r:id="rId45"/>
      <p:boldItalic r:id="rId46"/>
    </p:embeddedFont>
    <p:embeddedFont>
      <p:font typeface="helvetica" panose="020B0604020202020204" pitchFamily="34" charset="0"/>
      <p:regular r:id="rId47"/>
      <p:bold r:id="rId48"/>
      <p:italic r:id="rId49"/>
      <p:boldItalic r:id="rId50"/>
    </p:embeddedFont>
    <p:embeddedFont>
      <p:font typeface="Open Sans" panose="020B0606030504020204" pitchFamily="34" charset="0"/>
      <p:regular r:id="rId51"/>
      <p:bold r:id="rId52"/>
    </p:embeddedFont>
    <p:embeddedFont>
      <p:font typeface="Segoe UI" panose="020B0502040204020203" pitchFamily="34" charset="0"/>
      <p:regular r:id="rId53"/>
      <p:bold r:id="rId54"/>
      <p:italic r:id="rId55"/>
      <p:boldItalic r:id="rId56"/>
    </p:embeddedFont>
    <p:embeddedFont>
      <p:font typeface="仓耳天群行楷 W01" panose="02020400000000000000" pitchFamily="18" charset="-122"/>
      <p:regular r:id="rId57"/>
    </p:embeddedFont>
    <p:embeddedFont>
      <p:font typeface="等线" panose="02010600030101010101" pitchFamily="2" charset="-122"/>
      <p:regular r:id="rId58"/>
      <p:bold r:id="rId59"/>
    </p:embeddedFont>
    <p:embeddedFont>
      <p:font typeface="华文楷体" panose="02010600040101010101" pitchFamily="2" charset="-122"/>
      <p:regular r:id="rId60"/>
    </p:embeddedFont>
    <p:embeddedFont>
      <p:font typeface="华文隶书" panose="02010800040101010101" pitchFamily="2" charset="-122"/>
      <p:regular r:id="rId61"/>
    </p:embeddedFont>
    <p:embeddedFont>
      <p:font typeface="华文新魏" panose="02010800040101010101" pitchFamily="2" charset="-122"/>
      <p:regular r:id="rId62"/>
    </p:embeddedFont>
    <p:embeddedFont>
      <p:font typeface="微软雅黑 Light" panose="020B0502040204020203" pitchFamily="34" charset="-122"/>
      <p:regular r:id="rId63"/>
    </p:embeddedFont>
  </p:embeddedFontLst>
  <p:custDataLst>
    <p:tags r:id="rId64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11161A"/>
    <a:srgbClr val="90C3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301B821-A1FF-4177-AEE7-76D212191A09}" styleName="中度样式 1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0E3FDE45-AF77-4B5C-9715-49D594BDF05E}" styleName="浅色样式 1 - 强调 2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62" d="100"/>
          <a:sy n="62" d="100"/>
        </p:scale>
        <p:origin x="45" y="42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6.fntdata"/><Relationship Id="rId21" Type="http://schemas.openxmlformats.org/officeDocument/2006/relationships/slide" Target="slides/slide20.xml"/><Relationship Id="rId34" Type="http://schemas.openxmlformats.org/officeDocument/2006/relationships/font" Target="fonts/font1.fntdata"/><Relationship Id="rId42" Type="http://schemas.openxmlformats.org/officeDocument/2006/relationships/font" Target="fonts/font9.fntdata"/><Relationship Id="rId47" Type="http://schemas.openxmlformats.org/officeDocument/2006/relationships/font" Target="fonts/font14.fntdata"/><Relationship Id="rId50" Type="http://schemas.openxmlformats.org/officeDocument/2006/relationships/font" Target="fonts/font17.fntdata"/><Relationship Id="rId55" Type="http://schemas.openxmlformats.org/officeDocument/2006/relationships/font" Target="fonts/font22.fntdata"/><Relationship Id="rId63" Type="http://schemas.openxmlformats.org/officeDocument/2006/relationships/font" Target="fonts/font30.fntdata"/><Relationship Id="rId68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4.fntdata"/><Relationship Id="rId40" Type="http://schemas.openxmlformats.org/officeDocument/2006/relationships/font" Target="fonts/font7.fntdata"/><Relationship Id="rId45" Type="http://schemas.openxmlformats.org/officeDocument/2006/relationships/font" Target="fonts/font12.fntdata"/><Relationship Id="rId53" Type="http://schemas.openxmlformats.org/officeDocument/2006/relationships/font" Target="fonts/font20.fntdata"/><Relationship Id="rId58" Type="http://schemas.openxmlformats.org/officeDocument/2006/relationships/font" Target="fonts/font25.fntdata"/><Relationship Id="rId66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3.fntdata"/><Relationship Id="rId49" Type="http://schemas.openxmlformats.org/officeDocument/2006/relationships/font" Target="fonts/font16.fntdata"/><Relationship Id="rId57" Type="http://schemas.openxmlformats.org/officeDocument/2006/relationships/font" Target="fonts/font24.fntdata"/><Relationship Id="rId61" Type="http://schemas.openxmlformats.org/officeDocument/2006/relationships/font" Target="fonts/font28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1.fntdata"/><Relationship Id="rId52" Type="http://schemas.openxmlformats.org/officeDocument/2006/relationships/font" Target="fonts/font19.fntdata"/><Relationship Id="rId60" Type="http://schemas.openxmlformats.org/officeDocument/2006/relationships/font" Target="fonts/font27.fntdata"/><Relationship Id="rId65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2.fntdata"/><Relationship Id="rId43" Type="http://schemas.openxmlformats.org/officeDocument/2006/relationships/font" Target="fonts/font10.fntdata"/><Relationship Id="rId48" Type="http://schemas.openxmlformats.org/officeDocument/2006/relationships/font" Target="fonts/font15.fntdata"/><Relationship Id="rId56" Type="http://schemas.openxmlformats.org/officeDocument/2006/relationships/font" Target="fonts/font23.fntdata"/><Relationship Id="rId64" Type="http://schemas.openxmlformats.org/officeDocument/2006/relationships/tags" Target="tags/tag1.xml"/><Relationship Id="rId8" Type="http://schemas.openxmlformats.org/officeDocument/2006/relationships/slide" Target="slides/slide7.xml"/><Relationship Id="rId51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notesMaster" Target="notesMasters/notesMaster1.xml"/><Relationship Id="rId38" Type="http://schemas.openxmlformats.org/officeDocument/2006/relationships/font" Target="fonts/font5.fntdata"/><Relationship Id="rId46" Type="http://schemas.openxmlformats.org/officeDocument/2006/relationships/font" Target="fonts/font13.fntdata"/><Relationship Id="rId59" Type="http://schemas.openxmlformats.org/officeDocument/2006/relationships/font" Target="fonts/font26.fntdata"/><Relationship Id="rId67" Type="http://schemas.openxmlformats.org/officeDocument/2006/relationships/theme" Target="theme/theme1.xml"/><Relationship Id="rId20" Type="http://schemas.openxmlformats.org/officeDocument/2006/relationships/slide" Target="slides/slide19.xml"/><Relationship Id="rId41" Type="http://schemas.openxmlformats.org/officeDocument/2006/relationships/font" Target="fonts/font8.fntdata"/><Relationship Id="rId54" Type="http://schemas.openxmlformats.org/officeDocument/2006/relationships/font" Target="fonts/font21.fntdata"/><Relationship Id="rId62" Type="http://schemas.openxmlformats.org/officeDocument/2006/relationships/font" Target="fonts/font29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A48B96-639E-45A3-A0BA-2464DFDB1FAA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837353-30EB-4A48-80EB-173D804AEFBD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85D0DACE-38E0-42D2-9336-2B707D34BC6D}" type="slidenum">
              <a:rPr lang="zh-CN" altLang="en-US" smtClean="0"/>
              <a:t>4</a:t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268EBE27-15AC-42CF-808C-86456B97F31B}" type="slidenum">
              <a:rPr lang="zh-CN" altLang="en-US" smtClean="0"/>
              <a:t>8</a:t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&#10;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1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997B5FA-0921-464F-AAE1-844C04324D75}" type="datetimeFigureOut">
              <a:rPr lang="zh-CN" altLang="en-US" smtClean="0"/>
              <a:t>2024/11/16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65CE74E-AB26-4998-AD42-012C4C1AD076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GIF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tags" Target="../tags/tag28.xml"/><Relationship Id="rId7" Type="http://schemas.openxmlformats.org/officeDocument/2006/relationships/image" Target="../media/image16.png"/><Relationship Id="rId2" Type="http://schemas.openxmlformats.org/officeDocument/2006/relationships/tags" Target="../tags/tag27.xml"/><Relationship Id="rId1" Type="http://schemas.openxmlformats.org/officeDocument/2006/relationships/tags" Target="../tags/tag26.xml"/><Relationship Id="rId6" Type="http://schemas.openxmlformats.org/officeDocument/2006/relationships/slideLayout" Target="../slideLayouts/slideLayout1.xml"/><Relationship Id="rId5" Type="http://schemas.openxmlformats.org/officeDocument/2006/relationships/tags" Target="../tags/tag30.xml"/><Relationship Id="rId4" Type="http://schemas.openxmlformats.org/officeDocument/2006/relationships/tags" Target="../tags/tag29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tags" Target="../tags/tag33.xml"/><Relationship Id="rId2" Type="http://schemas.openxmlformats.org/officeDocument/2006/relationships/tags" Target="../tags/tag32.xml"/><Relationship Id="rId1" Type="http://schemas.openxmlformats.org/officeDocument/2006/relationships/tags" Target="../tags/tag31.xml"/><Relationship Id="rId6" Type="http://schemas.openxmlformats.org/officeDocument/2006/relationships/image" Target="../media/image17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tags" Target="../tags/tag37.xml"/><Relationship Id="rId2" Type="http://schemas.openxmlformats.org/officeDocument/2006/relationships/tags" Target="../tags/tag36.xml"/><Relationship Id="rId1" Type="http://schemas.openxmlformats.org/officeDocument/2006/relationships/tags" Target="../tags/tag35.xml"/><Relationship Id="rId6" Type="http://schemas.openxmlformats.org/officeDocument/2006/relationships/image" Target="../media/image18.png"/><Relationship Id="rId5" Type="http://schemas.openxmlformats.org/officeDocument/2006/relationships/slideLayout" Target="../slideLayouts/slideLayout1.xml"/><Relationship Id="rId4" Type="http://schemas.openxmlformats.org/officeDocument/2006/relationships/tags" Target="../tags/tag3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21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9.GIF"/><Relationship Id="rId4" Type="http://schemas.openxmlformats.org/officeDocument/2006/relationships/image" Target="../media/image2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tags" Target="../tags/tag9.xml"/><Relationship Id="rId13" Type="http://schemas.openxmlformats.org/officeDocument/2006/relationships/tags" Target="../tags/tag14.xml"/><Relationship Id="rId18" Type="http://schemas.openxmlformats.org/officeDocument/2006/relationships/slideLayout" Target="../slideLayouts/slideLayout2.xml"/><Relationship Id="rId3" Type="http://schemas.openxmlformats.org/officeDocument/2006/relationships/tags" Target="../tags/tag4.xml"/><Relationship Id="rId21" Type="http://schemas.openxmlformats.org/officeDocument/2006/relationships/image" Target="../media/image4.png"/><Relationship Id="rId7" Type="http://schemas.openxmlformats.org/officeDocument/2006/relationships/tags" Target="../tags/tag8.xml"/><Relationship Id="rId12" Type="http://schemas.openxmlformats.org/officeDocument/2006/relationships/tags" Target="../tags/tag13.xml"/><Relationship Id="rId17" Type="http://schemas.openxmlformats.org/officeDocument/2006/relationships/tags" Target="../tags/tag18.xml"/><Relationship Id="rId2" Type="http://schemas.openxmlformats.org/officeDocument/2006/relationships/tags" Target="../tags/tag3.xml"/><Relationship Id="rId16" Type="http://schemas.openxmlformats.org/officeDocument/2006/relationships/tags" Target="../tags/tag17.xml"/><Relationship Id="rId20" Type="http://schemas.openxmlformats.org/officeDocument/2006/relationships/image" Target="../media/image3.png"/><Relationship Id="rId1" Type="http://schemas.openxmlformats.org/officeDocument/2006/relationships/tags" Target="../tags/tag2.xml"/><Relationship Id="rId6" Type="http://schemas.openxmlformats.org/officeDocument/2006/relationships/tags" Target="../tags/tag7.xml"/><Relationship Id="rId11" Type="http://schemas.openxmlformats.org/officeDocument/2006/relationships/tags" Target="../tags/tag12.xml"/><Relationship Id="rId5" Type="http://schemas.openxmlformats.org/officeDocument/2006/relationships/tags" Target="../tags/tag6.xml"/><Relationship Id="rId15" Type="http://schemas.openxmlformats.org/officeDocument/2006/relationships/tags" Target="../tags/tag16.xml"/><Relationship Id="rId10" Type="http://schemas.openxmlformats.org/officeDocument/2006/relationships/tags" Target="../tags/tag11.xml"/><Relationship Id="rId19" Type="http://schemas.openxmlformats.org/officeDocument/2006/relationships/image" Target="../media/image2.jpeg"/><Relationship Id="rId4" Type="http://schemas.openxmlformats.org/officeDocument/2006/relationships/tags" Target="../tags/tag5.xml"/><Relationship Id="rId9" Type="http://schemas.openxmlformats.org/officeDocument/2006/relationships/tags" Target="../tags/tag10.xml"/><Relationship Id="rId14" Type="http://schemas.openxmlformats.org/officeDocument/2006/relationships/tags" Target="../tags/tag1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tags" Target="../tags/tag46.xml"/><Relationship Id="rId13" Type="http://schemas.openxmlformats.org/officeDocument/2006/relationships/tags" Target="../tags/tag51.xml"/><Relationship Id="rId3" Type="http://schemas.openxmlformats.org/officeDocument/2006/relationships/tags" Target="../tags/tag41.xml"/><Relationship Id="rId7" Type="http://schemas.openxmlformats.org/officeDocument/2006/relationships/tags" Target="../tags/tag45.xml"/><Relationship Id="rId12" Type="http://schemas.openxmlformats.org/officeDocument/2006/relationships/tags" Target="../tags/tag50.xml"/><Relationship Id="rId17" Type="http://schemas.openxmlformats.org/officeDocument/2006/relationships/image" Target="../media/image32.png"/><Relationship Id="rId2" Type="http://schemas.openxmlformats.org/officeDocument/2006/relationships/tags" Target="../tags/tag40.xml"/><Relationship Id="rId16" Type="http://schemas.openxmlformats.org/officeDocument/2006/relationships/image" Target="../media/image2.jpeg"/><Relationship Id="rId1" Type="http://schemas.openxmlformats.org/officeDocument/2006/relationships/tags" Target="../tags/tag39.xml"/><Relationship Id="rId6" Type="http://schemas.openxmlformats.org/officeDocument/2006/relationships/tags" Target="../tags/tag44.xml"/><Relationship Id="rId11" Type="http://schemas.openxmlformats.org/officeDocument/2006/relationships/tags" Target="../tags/tag49.xml"/><Relationship Id="rId5" Type="http://schemas.openxmlformats.org/officeDocument/2006/relationships/tags" Target="../tags/tag43.xml"/><Relationship Id="rId15" Type="http://schemas.openxmlformats.org/officeDocument/2006/relationships/slideLayout" Target="../slideLayouts/slideLayout2.xml"/><Relationship Id="rId10" Type="http://schemas.openxmlformats.org/officeDocument/2006/relationships/tags" Target="../tags/tag48.xml"/><Relationship Id="rId4" Type="http://schemas.openxmlformats.org/officeDocument/2006/relationships/tags" Target="../tags/tag42.xml"/><Relationship Id="rId9" Type="http://schemas.openxmlformats.org/officeDocument/2006/relationships/tags" Target="../tags/tag47.xml"/><Relationship Id="rId14" Type="http://schemas.openxmlformats.org/officeDocument/2006/relationships/tags" Target="../tags/tag5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GIF"/><Relationship Id="rId2" Type="http://schemas.openxmlformats.org/officeDocument/2006/relationships/image" Target="../media/image33.GIF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5.GI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7.png"/><Relationship Id="rId4" Type="http://schemas.openxmlformats.org/officeDocument/2006/relationships/image" Target="../media/image3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jpe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notesSlide" Target="../notesSlides/notesSlide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slideLayout" Target="../slideLayouts/slideLayout7.xml"/><Relationship Id="rId1" Type="http://schemas.openxmlformats.org/officeDocument/2006/relationships/tags" Target="../tags/tag22.xml"/><Relationship Id="rId4" Type="http://schemas.openxmlformats.org/officeDocument/2006/relationships/image" Target="../media/image11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tags" Target="../tags/tag25.xml"/><Relationship Id="rId2" Type="http://schemas.openxmlformats.org/officeDocument/2006/relationships/tags" Target="../tags/tag24.xml"/><Relationship Id="rId1" Type="http://schemas.openxmlformats.org/officeDocument/2006/relationships/tags" Target="../tags/tag23.xml"/><Relationship Id="rId5" Type="http://schemas.openxmlformats.org/officeDocument/2006/relationships/image" Target="../media/image15.png"/><Relationship Id="rId4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GIF_2024111122235833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7365"/>
          </a:xfrm>
          <a:prstGeom prst="rect">
            <a:avLst/>
          </a:prstGeom>
        </p:spPr>
      </p:pic>
      <p:sp>
        <p:nvSpPr>
          <p:cNvPr id="64" name="文本框 63"/>
          <p:cNvSpPr txBox="1"/>
          <p:nvPr/>
        </p:nvSpPr>
        <p:spPr>
          <a:xfrm>
            <a:off x="3048635" y="1400175"/>
            <a:ext cx="6792595" cy="13188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altLang="zh-CN" sz="6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Alpha</a:t>
            </a:r>
            <a:r>
              <a:rPr lang="zh-CN" altLang="en-US" sz="6000" dirty="0">
                <a:ln w="9525">
                  <a:solidFill>
                    <a:schemeClr val="bg1"/>
                  </a:solidFill>
                  <a:prstDash val="solid"/>
                </a:ln>
                <a:solidFill>
                  <a:schemeClr val="tx1"/>
                </a:solidFill>
                <a:effectLst>
                  <a:outerShdw blurRad="12700" dist="38100" dir="2700000" algn="tl" rotWithShape="0">
                    <a:schemeClr val="bg1">
                      <a:lumMod val="50000"/>
                    </a:schemeClr>
                  </a:outerShdw>
                </a:effectLst>
                <a:latin typeface="华文新魏" panose="02010800040101010101" charset="-122"/>
                <a:ea typeface="华文新魏" panose="02010800040101010101" charset="-122"/>
                <a:cs typeface="华文新魏" panose="02010800040101010101" charset="-122"/>
              </a:rPr>
              <a:t>冲刺答辩</a:t>
            </a:r>
          </a:p>
        </p:txBody>
      </p:sp>
      <p:sp>
        <p:nvSpPr>
          <p:cNvPr id="2" name="文本框 1"/>
          <p:cNvSpPr txBox="1"/>
          <p:nvPr/>
        </p:nvSpPr>
        <p:spPr>
          <a:xfrm>
            <a:off x="3964940" y="2540000"/>
            <a:ext cx="349694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/>
              <a:t>银河战舰队</a:t>
            </a: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1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4375620" y="2381808"/>
            <a:ext cx="895995" cy="895995"/>
          </a:xfrm>
          <a:prstGeom prst="ellipse">
            <a:avLst/>
          </a:prstGeom>
          <a:noFill/>
          <a:ln>
            <a:solidFill>
              <a:srgbClr val="5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51515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贰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5434939" y="1384459"/>
            <a:ext cx="6158446" cy="37084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0" name="矩形 9"/>
          <p:cNvSpPr/>
          <p:nvPr>
            <p:custDataLst>
              <p:tags r:id="rId3"/>
            </p:custDataLst>
          </p:nvPr>
        </p:nvSpPr>
        <p:spPr>
          <a:xfrm>
            <a:off x="5210810" y="856615"/>
            <a:ext cx="6518275" cy="2874010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前端开发（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9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- 11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15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日）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游戏界面设计初稿（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9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- 11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10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日）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根据游戏类型和玩法，设计主菜单界面，包括开始游戏、设置、退出等功能按钮的布局和样式。规划剧情展示界面，确定文字显示区域、玩家行为选项的呈现方式，保证界面简洁明了，便于玩家操作和阅读。构思属性界面，用于显示玩家的根骨、魅力、家境、悟性等属性信息。</a:t>
            </a: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前端交互逻辑实现（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11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11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- 11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13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日）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开发开始游戏按钮的点击事件，点击后跳转到角色创建界面，实现从主菜单到游戏开始流程的初步连接。在角色创建界面，实现玩家对属性（根骨、魅力、家境、悟性等）的自由调整功能，包括滑块、输入框等交互组件的开发，并确保属性值能正确存储和传递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设计剧情展示界面与玩家行为选项的交互逻辑，当玩家选择某个行为选项时，能将信息传递给后端进行处理，并接收后端生成的新剧情内容进行展示。</a:t>
            </a:r>
          </a:p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1" name="矩形 10"/>
          <p:cNvSpPr/>
          <p:nvPr>
            <p:custDataLst>
              <p:tags r:id="rId4"/>
            </p:custDataLst>
          </p:nvPr>
        </p:nvSpPr>
        <p:spPr>
          <a:xfrm>
            <a:off x="4874895" y="471170"/>
            <a:ext cx="6718935" cy="385445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第二阶段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(11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9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- 11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18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- </a:t>
            </a:r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程序基本框架与前后端简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单代码</a:t>
            </a:r>
          </a:p>
        </p:txBody>
      </p:sp>
      <p:cxnSp>
        <p:nvCxnSpPr>
          <p:cNvPr id="12" name="直接连接符 11"/>
          <p:cNvCxnSpPr/>
          <p:nvPr>
            <p:custDataLst>
              <p:tags r:id="rId5"/>
            </p:custDataLst>
          </p:nvPr>
        </p:nvCxnSpPr>
        <p:spPr>
          <a:xfrm>
            <a:off x="5007013" y="3683893"/>
            <a:ext cx="6565265" cy="27305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7"/>
          <p:cNvCxnSpPr/>
          <p:nvPr/>
        </p:nvCxnSpPr>
        <p:spPr>
          <a:xfrm flipV="1">
            <a:off x="325755" y="757501"/>
            <a:ext cx="945515" cy="635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19" name="文本框 18"/>
          <p:cNvSpPr txBox="1"/>
          <p:nvPr/>
        </p:nvSpPr>
        <p:spPr>
          <a:xfrm>
            <a:off x="1407795" y="581025"/>
            <a:ext cx="2381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</a:rPr>
              <a:t>预期计划</a:t>
            </a:r>
          </a:p>
        </p:txBody>
      </p:sp>
      <p:pic>
        <p:nvPicPr>
          <p:cNvPr id="6" name="图片 5"/>
          <p:cNvPicPr/>
          <p:nvPr/>
        </p:nvPicPr>
        <p:blipFill>
          <a:blip r:embed="rId7"/>
          <a:stretch>
            <a:fillRect/>
          </a:stretch>
        </p:blipFill>
        <p:spPr>
          <a:xfrm>
            <a:off x="-438785" y="1136015"/>
            <a:ext cx="5498465" cy="524954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5140325" y="3730625"/>
            <a:ext cx="6670040" cy="295719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后端开发（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11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9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日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- 11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月</a:t>
            </a: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18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日）</a:t>
            </a:r>
            <a:endParaRPr lang="zh-CN" altLang="en-US" sz="12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游戏基本框架搭建（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11 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月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9 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日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- 11 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月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12 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日）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选择合适的后端开发语言和框架，创建项目的基础结构，包括目录结构、配置文件等。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搭建服务器环境，确保服务器能够稳定运行，并能处理前端发送的请求。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设计数据库架构，确定用于存储玩家信息（如玩家</a:t>
            </a:r>
            <a:r>
              <a:rPr lang="en-US" altLang="zh-CN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ID</a:t>
            </a:r>
            <a:r>
              <a:rPr lang="zh-CN" altLang="en-US" sz="10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、属性值、游戏进度等）、剧情数据、副本信息等的表结构和关系。</a:t>
            </a:r>
            <a:endParaRPr lang="zh-CN" altLang="en-US" sz="10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核心功能代码实现（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11 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月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13 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日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- 11 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月</a:t>
            </a:r>
            <a:r>
              <a:rPr lang="en-US" altLang="zh-CN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18 </a:t>
            </a:r>
            <a:r>
              <a:rPr lang="zh-CN" altLang="en-US" sz="1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日）</a:t>
            </a:r>
            <a:endParaRPr lang="zh-CN" altLang="en-US" sz="1000" b="1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开发玩家属性管理模块，实现对玩家根骨、魅力、家境、悟性等属性的存储、读取和更新功能，确保属性值的变化能根据游戏规则正确处理。编写剧情生成模块的基础代码，根据前端传来的玩家行为选项，结合预设的故事基础，利用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LLM 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大语言模型生成不同的剧情文本，并将其返回给前端。构建副本模块的简单代码，包括副本信息的存储（如副本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 ID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  <a:sym typeface="+mn-ea"/>
              </a:rPr>
              <a:t>、难度、奖励等）和玩家挑战副本的基本流程逻辑，以回合制战斗的文字叙述形式处理玩家与副本敌人的交互。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4227646" y="1980951"/>
            <a:ext cx="891540" cy="891540"/>
          </a:xfrm>
          <a:prstGeom prst="ellipse">
            <a:avLst/>
          </a:prstGeom>
          <a:noFill/>
          <a:ln>
            <a:solidFill>
              <a:srgbClr val="5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51515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叁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5537095" y="1634340"/>
            <a:ext cx="6127825" cy="428498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进入第三周，项目进入了攻坚阶段。随着更多复杂功能的加入，前后端代码都需要进一步优化以提高性能和稳定性。在这一过程中，我们持续跟进最新的设计需求。同时，针对游戏中出现的各种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，我们也积极与开发人员沟通，共同寻找解决方案。</a:t>
            </a: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此外，为了确保前后端能够无缝对接，我们进行了以下工作：</a:t>
            </a:r>
          </a:p>
          <a:p>
            <a:pPr>
              <a:lnSpc>
                <a:spcPct val="130000"/>
              </a:lnSpc>
            </a:pP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前后端连接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：我们优化了前后端之间的通信机制，确保数据传输的高效性和准确性。通过多次调试和优化，确保了前后端的连接稳定可靠。</a:t>
            </a:r>
          </a:p>
          <a:p>
            <a:pPr>
              <a:lnSpc>
                <a:spcPct val="130000"/>
              </a:lnSpc>
            </a:pPr>
            <a:r>
              <a:rPr lang="en-US" altLang="zh-CN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接口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：开发团队完成了所有必要的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接口设计和实现，包括用户登录、角色创建、任务获取等功能。编写了详细的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文档，确保前后端开发人员能够清晰了解每个接口的作用和使用方法。</a:t>
            </a:r>
          </a:p>
          <a:p>
            <a:pPr>
              <a:lnSpc>
                <a:spcPct val="130000"/>
              </a:lnSpc>
            </a:pPr>
            <a:endParaRPr lang="en-US" altLang="zh-CN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通过这些努力，我们不仅提升了游戏的性能和稳定性，还确保了整个游戏系统的正常运行。此外，我还开始准备详细的用户手册，旨在为玩家提供一个友好易懂的游戏指南，帮助他们更好地理解和享受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“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剑来</a:t>
            </a: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”</a:t>
            </a:r>
            <a:r>
              <a:rPr lang="zh-CN" alt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的世界。。</a:t>
            </a: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537095" y="927619"/>
            <a:ext cx="5998845" cy="706755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第三阶段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 (11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18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 - 11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25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) -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完善前后端代码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程序稳定运行</a:t>
            </a: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 flipV="1">
            <a:off x="5536931" y="1608941"/>
            <a:ext cx="6230620" cy="25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7"/>
          <p:cNvCxnSpPr/>
          <p:nvPr/>
        </p:nvCxnSpPr>
        <p:spPr>
          <a:xfrm flipV="1">
            <a:off x="325755" y="757501"/>
            <a:ext cx="945515" cy="635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19" name="文本框 18"/>
          <p:cNvSpPr txBox="1"/>
          <p:nvPr/>
        </p:nvSpPr>
        <p:spPr>
          <a:xfrm>
            <a:off x="1407795" y="581025"/>
            <a:ext cx="2381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</a:rPr>
              <a:t>预期计划</a:t>
            </a:r>
          </a:p>
        </p:txBody>
      </p:sp>
      <p:pic>
        <p:nvPicPr>
          <p:cNvPr id="3" name="图片 2"/>
          <p:cNvPicPr/>
          <p:nvPr/>
        </p:nvPicPr>
        <p:blipFill>
          <a:blip r:embed="rId6"/>
          <a:stretch>
            <a:fillRect/>
          </a:stretch>
        </p:blipFill>
        <p:spPr>
          <a:xfrm>
            <a:off x="325755" y="1117600"/>
            <a:ext cx="4097655" cy="493395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5" name="椭圆 4"/>
          <p:cNvSpPr/>
          <p:nvPr>
            <p:custDataLst>
              <p:tags r:id="rId1"/>
            </p:custDataLst>
          </p:nvPr>
        </p:nvSpPr>
        <p:spPr>
          <a:xfrm>
            <a:off x="4050481" y="1554231"/>
            <a:ext cx="891540" cy="891540"/>
          </a:xfrm>
          <a:prstGeom prst="ellipse">
            <a:avLst/>
          </a:prstGeom>
          <a:noFill/>
          <a:ln>
            <a:solidFill>
              <a:srgbClr val="5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51515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肆</a:t>
            </a:r>
          </a:p>
        </p:txBody>
      </p:sp>
      <p:sp>
        <p:nvSpPr>
          <p:cNvPr id="10" name="矩形 9"/>
          <p:cNvSpPr/>
          <p:nvPr>
            <p:custDataLst>
              <p:tags r:id="rId2"/>
            </p:custDataLst>
          </p:nvPr>
        </p:nvSpPr>
        <p:spPr>
          <a:xfrm>
            <a:off x="5426075" y="1120140"/>
            <a:ext cx="6127750" cy="5488940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最后一阶段，重点转向了全面的质量保证工作，如修复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bug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、测试各种功能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......</a:t>
            </a:r>
            <a:endParaRPr lang="zh-CN" altLang="en-US" sz="12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测试准备阶段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需求分析：明确游戏的目标、基本规则、关键机制和特色功能。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测试计划制定：确定测试的范围、方法、资源需求和时间表。</a:t>
            </a:r>
          </a:p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2.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功能测试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玩家属性测试：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验证根骨、魅力、家境、悟性等属性的设置和调整是否正确影响游戏进程、检查属性在剧情中的发展是否符合预期。</a:t>
            </a: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功法测试：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测试玩家获得、提升和更换功法的功能是否正常、验证功法在副本中的效果是否符合设计。</a:t>
            </a: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副本测试：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检查副本的进入条件、战斗逻辑和奖励机制、验证副本难度是否合理，以及是否有可能的平衡问题。</a:t>
            </a:r>
          </a:p>
          <a:p>
            <a:pPr>
              <a:lnSpc>
                <a:spcPct val="130000"/>
              </a:lnSpc>
            </a:pP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修炼测试：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测试传承、天赋、拜师和炼丹等修炼途径是否有效、验证修炼对玩家战力的提升是否符合预期。</a:t>
            </a:r>
          </a:p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3. AI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互动功能测试：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测试与智能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的交流是否流畅，是否能够提供有效的修炼建议和通关方法、检查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NPC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对话是否丰富，能否增加游戏乐趣。</a:t>
            </a:r>
          </a:p>
          <a:p>
            <a:pPr>
              <a:lnSpc>
                <a:spcPct val="130000"/>
              </a:lnSpc>
            </a:pPr>
            <a:r>
              <a:rPr lang="en-US" altLang="zh-CN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4. </a:t>
            </a:r>
            <a:r>
              <a:rPr lang="zh-CN" altLang="en-US" sz="12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性能测试：流畅性、兼容性等</a:t>
            </a:r>
          </a:p>
          <a:p>
            <a:pPr>
              <a:lnSpc>
                <a:spcPct val="130000"/>
              </a:lnSpc>
            </a:pP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在《剑来》这样的游戏中，测试尤其重要，因为它不仅涉及到传统的软件测试方面，还包括游戏特有的元素，如剧情的连贯性、玩家体验的流畅性、以及</a:t>
            </a:r>
            <a:r>
              <a:rPr lang="en-US" altLang="zh-CN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AI</a:t>
            </a:r>
            <a:r>
              <a:rPr lang="zh-CN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互动的自然性和有效性。通过全面的测试，可以确保游戏在发布时能够提供最佳的用户体验。</a:t>
            </a:r>
          </a:p>
        </p:txBody>
      </p:sp>
      <p:sp>
        <p:nvSpPr>
          <p:cNvPr id="11" name="矩形 10"/>
          <p:cNvSpPr/>
          <p:nvPr>
            <p:custDataLst>
              <p:tags r:id="rId3"/>
            </p:custDataLst>
          </p:nvPr>
        </p:nvSpPr>
        <p:spPr>
          <a:xfrm>
            <a:off x="5346700" y="471170"/>
            <a:ext cx="6602095" cy="423545"/>
          </a:xfrm>
          <a:prstGeom prst="rect">
            <a:avLst/>
          </a:prstGeom>
        </p:spPr>
        <p:txBody>
          <a:bodyPr vert="horz" wrap="square">
            <a:noAutofit/>
          </a:bodyPr>
          <a:lstStyle/>
          <a:p>
            <a:r>
              <a:rPr lang="zh-CN" altLang="en-US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第四阶段</a:t>
            </a:r>
            <a:r>
              <a:rPr lang="en-US" altLang="zh-CN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 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(11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25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 - 11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29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) -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补充测试</a:t>
            </a:r>
          </a:p>
        </p:txBody>
      </p:sp>
      <p:cxnSp>
        <p:nvCxnSpPr>
          <p:cNvPr id="12" name="直接连接符 11"/>
          <p:cNvCxnSpPr/>
          <p:nvPr>
            <p:custDataLst>
              <p:tags r:id="rId4"/>
            </p:custDataLst>
          </p:nvPr>
        </p:nvCxnSpPr>
        <p:spPr>
          <a:xfrm flipV="1">
            <a:off x="5425806" y="1015851"/>
            <a:ext cx="6230620" cy="2540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27"/>
          <p:cNvCxnSpPr/>
          <p:nvPr/>
        </p:nvCxnSpPr>
        <p:spPr>
          <a:xfrm flipV="1">
            <a:off x="325755" y="757501"/>
            <a:ext cx="945515" cy="635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19" name="文本框 18"/>
          <p:cNvSpPr txBox="1"/>
          <p:nvPr/>
        </p:nvSpPr>
        <p:spPr>
          <a:xfrm>
            <a:off x="1407795" y="581025"/>
            <a:ext cx="2381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</a:rPr>
              <a:t>预期计划</a:t>
            </a:r>
          </a:p>
        </p:txBody>
      </p:sp>
      <p:pic>
        <p:nvPicPr>
          <p:cNvPr id="16" name="图片 15"/>
          <p:cNvPicPr/>
          <p:nvPr/>
        </p:nvPicPr>
        <p:blipFill>
          <a:blip r:embed="rId6"/>
          <a:stretch>
            <a:fillRect/>
          </a:stretch>
        </p:blipFill>
        <p:spPr>
          <a:xfrm>
            <a:off x="325755" y="1664970"/>
            <a:ext cx="4118610" cy="466217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PicPr>
            <a:picLocks noChangeAspect="1" noChangeArrowheads="1"/>
          </p:cNvPicPr>
          <p:nvPr/>
        </p:nvPicPr>
        <p:blipFill>
          <a:blip r:embed="rId2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3184" y="2549269"/>
            <a:ext cx="4822616" cy="43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7d195523061f1c0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</a:t>
            </a:r>
            <a:endParaRPr lang="zh-CN" altLang="en-US" sz="100"/>
          </a:p>
        </p:txBody>
      </p:sp>
      <p:pic>
        <p:nvPicPr>
          <p:cNvPr id="3" name="图片 -214748260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22425" y="1043940"/>
            <a:ext cx="7935595" cy="4770120"/>
          </a:xfrm>
          <a:prstGeom prst="rect">
            <a:avLst/>
          </a:prstGeom>
          <a:noFill/>
          <a:ln w="9525">
            <a:noFill/>
          </a:ln>
        </p:spPr>
      </p:pic>
      <p:cxnSp>
        <p:nvCxnSpPr>
          <p:cNvPr id="4" name="Straight Connector 27"/>
          <p:cNvCxnSpPr/>
          <p:nvPr/>
        </p:nvCxnSpPr>
        <p:spPr>
          <a:xfrm flipV="1">
            <a:off x="325755" y="757501"/>
            <a:ext cx="945515" cy="635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5" name="文本框 4"/>
          <p:cNvSpPr txBox="1"/>
          <p:nvPr/>
        </p:nvSpPr>
        <p:spPr>
          <a:xfrm>
            <a:off x="1374140" y="456565"/>
            <a:ext cx="6096000" cy="46037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  <a:sym typeface="+mn-ea"/>
              </a:rPr>
              <a:t>燃尽图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.hb.aicdn.com/69f3508695936fe47f6be2cba2e318b3512f12c017294-dguv4V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1" y="267706"/>
            <a:ext cx="4212416" cy="631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图文框 1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970" y="2032700"/>
            <a:ext cx="657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第</a:t>
            </a:r>
          </a:p>
        </p:txBody>
      </p:sp>
      <p:sp>
        <p:nvSpPr>
          <p:cNvPr id="7" name="矩形 6"/>
          <p:cNvSpPr/>
          <p:nvPr/>
        </p:nvSpPr>
        <p:spPr>
          <a:xfrm>
            <a:off x="2452965" y="254638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贰</a:t>
            </a:r>
          </a:p>
        </p:txBody>
      </p:sp>
      <p:sp>
        <p:nvSpPr>
          <p:cNvPr id="8" name="矩形 7"/>
          <p:cNvSpPr/>
          <p:nvPr/>
        </p:nvSpPr>
        <p:spPr>
          <a:xfrm>
            <a:off x="2060962" y="3267931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章</a:t>
            </a:r>
          </a:p>
        </p:txBody>
      </p:sp>
      <p:sp>
        <p:nvSpPr>
          <p:cNvPr id="9" name="矩形 8"/>
          <p:cNvSpPr/>
          <p:nvPr/>
        </p:nvSpPr>
        <p:spPr>
          <a:xfrm rot="5400000">
            <a:off x="2785587" y="3230202"/>
            <a:ext cx="1366080" cy="27699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alpha val="48000"/>
                  </a:schemeClr>
                </a:solidFill>
                <a:latin typeface="Century Gothic" panose="020B0502020202020204" pitchFamily="34" charset="0"/>
              </a:rPr>
              <a:t>CLICK ADD TEXT</a:t>
            </a:r>
          </a:p>
        </p:txBody>
      </p:sp>
      <p:sp>
        <p:nvSpPr>
          <p:cNvPr id="10" name="矩形 9"/>
          <p:cNvSpPr/>
          <p:nvPr/>
        </p:nvSpPr>
        <p:spPr>
          <a:xfrm>
            <a:off x="7056556" y="1686980"/>
            <a:ext cx="662305" cy="398781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2400" dirty="0">
                <a:solidFill>
                  <a:srgbClr val="11161A"/>
                </a:solidFill>
                <a:latin typeface="华文隶书" panose="02010800040101010101" charset="-122"/>
                <a:ea typeface="华文隶书" panose="02010800040101010101" charset="-122"/>
              </a:rPr>
              <a:t>遇到的困难以及解决方法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63279" y="1686980"/>
            <a:ext cx="0" cy="398781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231"/>
          <p:cNvSpPr>
            <a:spLocks noEditPoints="1"/>
          </p:cNvSpPr>
          <p:nvPr/>
        </p:nvSpPr>
        <p:spPr bwMode="auto">
          <a:xfrm rot="5400000" flipV="1">
            <a:off x="8746029" y="2241183"/>
            <a:ext cx="4425214" cy="45719"/>
          </a:xfrm>
          <a:custGeom>
            <a:avLst/>
            <a:gdLst>
              <a:gd name="T0" fmla="*/ 159 w 2723"/>
              <a:gd name="T1" fmla="*/ 100 h 638"/>
              <a:gd name="T2" fmla="*/ 391 w 2723"/>
              <a:gd name="T3" fmla="*/ 96 h 638"/>
              <a:gd name="T4" fmla="*/ 663 w 2723"/>
              <a:gd name="T5" fmla="*/ 112 h 638"/>
              <a:gd name="T6" fmla="*/ 1347 w 2723"/>
              <a:gd name="T7" fmla="*/ 164 h 638"/>
              <a:gd name="T8" fmla="*/ 1399 w 2723"/>
              <a:gd name="T9" fmla="*/ 196 h 638"/>
              <a:gd name="T10" fmla="*/ 1559 w 2723"/>
              <a:gd name="T11" fmla="*/ 196 h 638"/>
              <a:gd name="T12" fmla="*/ 1855 w 2723"/>
              <a:gd name="T13" fmla="*/ 236 h 638"/>
              <a:gd name="T14" fmla="*/ 2107 w 2723"/>
              <a:gd name="T15" fmla="*/ 232 h 638"/>
              <a:gd name="T16" fmla="*/ 2447 w 2723"/>
              <a:gd name="T17" fmla="*/ 240 h 638"/>
              <a:gd name="T18" fmla="*/ 2287 w 2723"/>
              <a:gd name="T19" fmla="*/ 276 h 638"/>
              <a:gd name="T20" fmla="*/ 2623 w 2723"/>
              <a:gd name="T21" fmla="*/ 328 h 638"/>
              <a:gd name="T22" fmla="*/ 2575 w 2723"/>
              <a:gd name="T23" fmla="*/ 304 h 638"/>
              <a:gd name="T24" fmla="*/ 2563 w 2723"/>
              <a:gd name="T25" fmla="*/ 336 h 638"/>
              <a:gd name="T26" fmla="*/ 2463 w 2723"/>
              <a:gd name="T27" fmla="*/ 324 h 638"/>
              <a:gd name="T28" fmla="*/ 2419 w 2723"/>
              <a:gd name="T29" fmla="*/ 324 h 638"/>
              <a:gd name="T30" fmla="*/ 2303 w 2723"/>
              <a:gd name="T31" fmla="*/ 332 h 638"/>
              <a:gd name="T32" fmla="*/ 2231 w 2723"/>
              <a:gd name="T33" fmla="*/ 316 h 638"/>
              <a:gd name="T34" fmla="*/ 2015 w 2723"/>
              <a:gd name="T35" fmla="*/ 296 h 638"/>
              <a:gd name="T36" fmla="*/ 1899 w 2723"/>
              <a:gd name="T37" fmla="*/ 364 h 638"/>
              <a:gd name="T38" fmla="*/ 1803 w 2723"/>
              <a:gd name="T39" fmla="*/ 400 h 638"/>
              <a:gd name="T40" fmla="*/ 1755 w 2723"/>
              <a:gd name="T41" fmla="*/ 436 h 638"/>
              <a:gd name="T42" fmla="*/ 1831 w 2723"/>
              <a:gd name="T43" fmla="*/ 408 h 638"/>
              <a:gd name="T44" fmla="*/ 1899 w 2723"/>
              <a:gd name="T45" fmla="*/ 444 h 638"/>
              <a:gd name="T46" fmla="*/ 1831 w 2723"/>
              <a:gd name="T47" fmla="*/ 460 h 638"/>
              <a:gd name="T48" fmla="*/ 1755 w 2723"/>
              <a:gd name="T49" fmla="*/ 460 h 638"/>
              <a:gd name="T50" fmla="*/ 1671 w 2723"/>
              <a:gd name="T51" fmla="*/ 480 h 638"/>
              <a:gd name="T52" fmla="*/ 1963 w 2723"/>
              <a:gd name="T53" fmla="*/ 492 h 638"/>
              <a:gd name="T54" fmla="*/ 1959 w 2723"/>
              <a:gd name="T55" fmla="*/ 508 h 638"/>
              <a:gd name="T56" fmla="*/ 1875 w 2723"/>
              <a:gd name="T57" fmla="*/ 528 h 638"/>
              <a:gd name="T58" fmla="*/ 1747 w 2723"/>
              <a:gd name="T59" fmla="*/ 544 h 638"/>
              <a:gd name="T60" fmla="*/ 1595 w 2723"/>
              <a:gd name="T61" fmla="*/ 568 h 638"/>
              <a:gd name="T62" fmla="*/ 1507 w 2723"/>
              <a:gd name="T63" fmla="*/ 552 h 638"/>
              <a:gd name="T64" fmla="*/ 1343 w 2723"/>
              <a:gd name="T65" fmla="*/ 560 h 638"/>
              <a:gd name="T66" fmla="*/ 1311 w 2723"/>
              <a:gd name="T67" fmla="*/ 580 h 638"/>
              <a:gd name="T68" fmla="*/ 1019 w 2723"/>
              <a:gd name="T69" fmla="*/ 608 h 638"/>
              <a:gd name="T70" fmla="*/ 615 w 2723"/>
              <a:gd name="T71" fmla="*/ 620 h 638"/>
              <a:gd name="T72" fmla="*/ 155 w 2723"/>
              <a:gd name="T73" fmla="*/ 548 h 638"/>
              <a:gd name="T74" fmla="*/ 55 w 2723"/>
              <a:gd name="T75" fmla="*/ 464 h 638"/>
              <a:gd name="T76" fmla="*/ 35 w 2723"/>
              <a:gd name="T77" fmla="*/ 224 h 638"/>
              <a:gd name="T78" fmla="*/ 43 w 2723"/>
              <a:gd name="T79" fmla="*/ 0 h 638"/>
              <a:gd name="T80" fmla="*/ 1603 w 2723"/>
              <a:gd name="T81" fmla="*/ 208 h 638"/>
              <a:gd name="T82" fmla="*/ 1723 w 2723"/>
              <a:gd name="T83" fmla="*/ 212 h 638"/>
              <a:gd name="T84" fmla="*/ 1779 w 2723"/>
              <a:gd name="T85" fmla="*/ 220 h 638"/>
              <a:gd name="T86" fmla="*/ 2259 w 2723"/>
              <a:gd name="T87" fmla="*/ 280 h 638"/>
              <a:gd name="T88" fmla="*/ 2143 w 2723"/>
              <a:gd name="T89" fmla="*/ 280 h 638"/>
              <a:gd name="T90" fmla="*/ 1907 w 2723"/>
              <a:gd name="T91" fmla="*/ 280 h 638"/>
              <a:gd name="T92" fmla="*/ 1803 w 2723"/>
              <a:gd name="T93" fmla="*/ 340 h 638"/>
              <a:gd name="T94" fmla="*/ 1723 w 2723"/>
              <a:gd name="T95" fmla="*/ 400 h 638"/>
              <a:gd name="T96" fmla="*/ 1639 w 2723"/>
              <a:gd name="T97" fmla="*/ 376 h 638"/>
              <a:gd name="T98" fmla="*/ 1563 w 2723"/>
              <a:gd name="T99" fmla="*/ 404 h 638"/>
              <a:gd name="T100" fmla="*/ 1587 w 2723"/>
              <a:gd name="T101" fmla="*/ 440 h 638"/>
              <a:gd name="T102" fmla="*/ 1715 w 2723"/>
              <a:gd name="T103" fmla="*/ 416 h 638"/>
              <a:gd name="T104" fmla="*/ 1851 w 2723"/>
              <a:gd name="T105" fmla="*/ 420 h 638"/>
              <a:gd name="T106" fmla="*/ 1531 w 2723"/>
              <a:gd name="T107" fmla="*/ 476 h 638"/>
              <a:gd name="T108" fmla="*/ 1623 w 2723"/>
              <a:gd name="T109" fmla="*/ 468 h 638"/>
              <a:gd name="T110" fmla="*/ 1691 w 2723"/>
              <a:gd name="T111" fmla="*/ 528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23" h="638">
                <a:moveTo>
                  <a:pt x="43" y="0"/>
                </a:moveTo>
                <a:cubicBezTo>
                  <a:pt x="56" y="7"/>
                  <a:pt x="50" y="67"/>
                  <a:pt x="47" y="80"/>
                </a:cubicBezTo>
                <a:cubicBezTo>
                  <a:pt x="66" y="95"/>
                  <a:pt x="77" y="94"/>
                  <a:pt x="91" y="112"/>
                </a:cubicBezTo>
                <a:cubicBezTo>
                  <a:pt x="105" y="107"/>
                  <a:pt x="94" y="77"/>
                  <a:pt x="111" y="76"/>
                </a:cubicBezTo>
                <a:cubicBezTo>
                  <a:pt x="99" y="104"/>
                  <a:pt x="131" y="92"/>
                  <a:pt x="119" y="116"/>
                </a:cubicBezTo>
                <a:cubicBezTo>
                  <a:pt x="140" y="113"/>
                  <a:pt x="148" y="123"/>
                  <a:pt x="159" y="100"/>
                </a:cubicBezTo>
                <a:cubicBezTo>
                  <a:pt x="166" y="104"/>
                  <a:pt x="169" y="114"/>
                  <a:pt x="163" y="120"/>
                </a:cubicBezTo>
                <a:cubicBezTo>
                  <a:pt x="179" y="116"/>
                  <a:pt x="175" y="104"/>
                  <a:pt x="179" y="96"/>
                </a:cubicBezTo>
                <a:cubicBezTo>
                  <a:pt x="186" y="96"/>
                  <a:pt x="192" y="96"/>
                  <a:pt x="199" y="96"/>
                </a:cubicBezTo>
                <a:cubicBezTo>
                  <a:pt x="172" y="120"/>
                  <a:pt x="253" y="113"/>
                  <a:pt x="267" y="104"/>
                </a:cubicBezTo>
                <a:cubicBezTo>
                  <a:pt x="263" y="93"/>
                  <a:pt x="258" y="116"/>
                  <a:pt x="251" y="104"/>
                </a:cubicBezTo>
                <a:cubicBezTo>
                  <a:pt x="272" y="87"/>
                  <a:pt x="356" y="84"/>
                  <a:pt x="391" y="96"/>
                </a:cubicBezTo>
                <a:cubicBezTo>
                  <a:pt x="392" y="105"/>
                  <a:pt x="377" y="98"/>
                  <a:pt x="371" y="100"/>
                </a:cubicBezTo>
                <a:cubicBezTo>
                  <a:pt x="438" y="88"/>
                  <a:pt x="489" y="130"/>
                  <a:pt x="575" y="112"/>
                </a:cubicBezTo>
                <a:cubicBezTo>
                  <a:pt x="581" y="122"/>
                  <a:pt x="580" y="139"/>
                  <a:pt x="587" y="148"/>
                </a:cubicBezTo>
                <a:cubicBezTo>
                  <a:pt x="615" y="145"/>
                  <a:pt x="618" y="127"/>
                  <a:pt x="643" y="140"/>
                </a:cubicBezTo>
                <a:cubicBezTo>
                  <a:pt x="655" y="136"/>
                  <a:pt x="656" y="128"/>
                  <a:pt x="651" y="116"/>
                </a:cubicBezTo>
                <a:cubicBezTo>
                  <a:pt x="657" y="116"/>
                  <a:pt x="662" y="117"/>
                  <a:pt x="663" y="112"/>
                </a:cubicBezTo>
                <a:cubicBezTo>
                  <a:pt x="670" y="113"/>
                  <a:pt x="672" y="119"/>
                  <a:pt x="671" y="128"/>
                </a:cubicBezTo>
                <a:cubicBezTo>
                  <a:pt x="699" y="119"/>
                  <a:pt x="726" y="131"/>
                  <a:pt x="767" y="124"/>
                </a:cubicBezTo>
                <a:cubicBezTo>
                  <a:pt x="780" y="148"/>
                  <a:pt x="824" y="128"/>
                  <a:pt x="839" y="156"/>
                </a:cubicBezTo>
                <a:cubicBezTo>
                  <a:pt x="916" y="130"/>
                  <a:pt x="998" y="169"/>
                  <a:pt x="1071" y="148"/>
                </a:cubicBezTo>
                <a:cubicBezTo>
                  <a:pt x="1149" y="160"/>
                  <a:pt x="1213" y="167"/>
                  <a:pt x="1275" y="156"/>
                </a:cubicBezTo>
                <a:cubicBezTo>
                  <a:pt x="1282" y="193"/>
                  <a:pt x="1321" y="156"/>
                  <a:pt x="1347" y="164"/>
                </a:cubicBezTo>
                <a:cubicBezTo>
                  <a:pt x="1358" y="166"/>
                  <a:pt x="1347" y="177"/>
                  <a:pt x="1339" y="172"/>
                </a:cubicBezTo>
                <a:cubicBezTo>
                  <a:pt x="1346" y="175"/>
                  <a:pt x="1350" y="182"/>
                  <a:pt x="1359" y="184"/>
                </a:cubicBezTo>
                <a:cubicBezTo>
                  <a:pt x="1362" y="183"/>
                  <a:pt x="1363" y="180"/>
                  <a:pt x="1367" y="180"/>
                </a:cubicBezTo>
                <a:cubicBezTo>
                  <a:pt x="1370" y="169"/>
                  <a:pt x="1359" y="172"/>
                  <a:pt x="1355" y="168"/>
                </a:cubicBezTo>
                <a:cubicBezTo>
                  <a:pt x="1371" y="154"/>
                  <a:pt x="1380" y="180"/>
                  <a:pt x="1391" y="164"/>
                </a:cubicBezTo>
                <a:cubicBezTo>
                  <a:pt x="1400" y="175"/>
                  <a:pt x="1382" y="190"/>
                  <a:pt x="1399" y="196"/>
                </a:cubicBezTo>
                <a:cubicBezTo>
                  <a:pt x="1419" y="197"/>
                  <a:pt x="1404" y="182"/>
                  <a:pt x="1411" y="176"/>
                </a:cubicBezTo>
                <a:cubicBezTo>
                  <a:pt x="1414" y="172"/>
                  <a:pt x="1446" y="184"/>
                  <a:pt x="1427" y="172"/>
                </a:cubicBezTo>
                <a:cubicBezTo>
                  <a:pt x="1484" y="166"/>
                  <a:pt x="1507" y="179"/>
                  <a:pt x="1555" y="192"/>
                </a:cubicBezTo>
                <a:cubicBezTo>
                  <a:pt x="1529" y="198"/>
                  <a:pt x="1496" y="202"/>
                  <a:pt x="1483" y="200"/>
                </a:cubicBezTo>
                <a:cubicBezTo>
                  <a:pt x="1504" y="218"/>
                  <a:pt x="1563" y="206"/>
                  <a:pt x="1559" y="216"/>
                </a:cubicBezTo>
                <a:cubicBezTo>
                  <a:pt x="1565" y="211"/>
                  <a:pt x="1571" y="197"/>
                  <a:pt x="1559" y="196"/>
                </a:cubicBezTo>
                <a:cubicBezTo>
                  <a:pt x="1577" y="181"/>
                  <a:pt x="1603" y="194"/>
                  <a:pt x="1635" y="188"/>
                </a:cubicBezTo>
                <a:cubicBezTo>
                  <a:pt x="1615" y="209"/>
                  <a:pt x="1760" y="197"/>
                  <a:pt x="1799" y="196"/>
                </a:cubicBezTo>
                <a:cubicBezTo>
                  <a:pt x="1792" y="210"/>
                  <a:pt x="1798" y="216"/>
                  <a:pt x="1807" y="204"/>
                </a:cubicBezTo>
                <a:cubicBezTo>
                  <a:pt x="1816" y="205"/>
                  <a:pt x="1809" y="222"/>
                  <a:pt x="1807" y="224"/>
                </a:cubicBezTo>
                <a:cubicBezTo>
                  <a:pt x="1818" y="222"/>
                  <a:pt x="1841" y="231"/>
                  <a:pt x="1835" y="212"/>
                </a:cubicBezTo>
                <a:cubicBezTo>
                  <a:pt x="1846" y="216"/>
                  <a:pt x="1858" y="219"/>
                  <a:pt x="1855" y="236"/>
                </a:cubicBezTo>
                <a:cubicBezTo>
                  <a:pt x="1858" y="234"/>
                  <a:pt x="1861" y="232"/>
                  <a:pt x="1867" y="232"/>
                </a:cubicBezTo>
                <a:cubicBezTo>
                  <a:pt x="1862" y="227"/>
                  <a:pt x="1856" y="225"/>
                  <a:pt x="1859" y="212"/>
                </a:cubicBezTo>
                <a:cubicBezTo>
                  <a:pt x="1880" y="227"/>
                  <a:pt x="1885" y="208"/>
                  <a:pt x="1903" y="204"/>
                </a:cubicBezTo>
                <a:cubicBezTo>
                  <a:pt x="1901" y="214"/>
                  <a:pt x="1910" y="213"/>
                  <a:pt x="1907" y="224"/>
                </a:cubicBezTo>
                <a:cubicBezTo>
                  <a:pt x="1916" y="225"/>
                  <a:pt x="1911" y="212"/>
                  <a:pt x="1919" y="212"/>
                </a:cubicBezTo>
                <a:cubicBezTo>
                  <a:pt x="1959" y="231"/>
                  <a:pt x="2055" y="214"/>
                  <a:pt x="2107" y="232"/>
                </a:cubicBezTo>
                <a:cubicBezTo>
                  <a:pt x="2156" y="220"/>
                  <a:pt x="2218" y="230"/>
                  <a:pt x="2287" y="228"/>
                </a:cubicBezTo>
                <a:cubicBezTo>
                  <a:pt x="2275" y="251"/>
                  <a:pt x="2332" y="214"/>
                  <a:pt x="2351" y="228"/>
                </a:cubicBezTo>
                <a:cubicBezTo>
                  <a:pt x="2344" y="242"/>
                  <a:pt x="2351" y="240"/>
                  <a:pt x="2359" y="248"/>
                </a:cubicBezTo>
                <a:cubicBezTo>
                  <a:pt x="2368" y="247"/>
                  <a:pt x="2368" y="238"/>
                  <a:pt x="2367" y="228"/>
                </a:cubicBezTo>
                <a:cubicBezTo>
                  <a:pt x="2402" y="224"/>
                  <a:pt x="2419" y="240"/>
                  <a:pt x="2439" y="232"/>
                </a:cubicBezTo>
                <a:cubicBezTo>
                  <a:pt x="2433" y="239"/>
                  <a:pt x="2435" y="241"/>
                  <a:pt x="2447" y="240"/>
                </a:cubicBezTo>
                <a:cubicBezTo>
                  <a:pt x="2443" y="245"/>
                  <a:pt x="2443" y="255"/>
                  <a:pt x="2439" y="260"/>
                </a:cubicBezTo>
                <a:cubicBezTo>
                  <a:pt x="2410" y="260"/>
                  <a:pt x="2373" y="253"/>
                  <a:pt x="2343" y="256"/>
                </a:cubicBezTo>
                <a:cubicBezTo>
                  <a:pt x="2338" y="257"/>
                  <a:pt x="2340" y="263"/>
                  <a:pt x="2339" y="268"/>
                </a:cubicBezTo>
                <a:cubicBezTo>
                  <a:pt x="2318" y="266"/>
                  <a:pt x="2294" y="286"/>
                  <a:pt x="2287" y="264"/>
                </a:cubicBezTo>
                <a:cubicBezTo>
                  <a:pt x="2281" y="270"/>
                  <a:pt x="2277" y="278"/>
                  <a:pt x="2267" y="280"/>
                </a:cubicBezTo>
                <a:cubicBezTo>
                  <a:pt x="2269" y="289"/>
                  <a:pt x="2289" y="284"/>
                  <a:pt x="2287" y="276"/>
                </a:cubicBezTo>
                <a:cubicBezTo>
                  <a:pt x="2360" y="311"/>
                  <a:pt x="2595" y="280"/>
                  <a:pt x="2723" y="296"/>
                </a:cubicBezTo>
                <a:cubicBezTo>
                  <a:pt x="2719" y="306"/>
                  <a:pt x="2702" y="304"/>
                  <a:pt x="2687" y="304"/>
                </a:cubicBezTo>
                <a:cubicBezTo>
                  <a:pt x="2682" y="317"/>
                  <a:pt x="2674" y="328"/>
                  <a:pt x="2663" y="336"/>
                </a:cubicBezTo>
                <a:cubicBezTo>
                  <a:pt x="2654" y="333"/>
                  <a:pt x="2666" y="318"/>
                  <a:pt x="2667" y="312"/>
                </a:cubicBezTo>
                <a:cubicBezTo>
                  <a:pt x="2648" y="305"/>
                  <a:pt x="2636" y="321"/>
                  <a:pt x="2627" y="332"/>
                </a:cubicBezTo>
                <a:cubicBezTo>
                  <a:pt x="2624" y="333"/>
                  <a:pt x="2623" y="330"/>
                  <a:pt x="2623" y="328"/>
                </a:cubicBezTo>
                <a:cubicBezTo>
                  <a:pt x="2620" y="328"/>
                  <a:pt x="2618" y="328"/>
                  <a:pt x="2615" y="328"/>
                </a:cubicBezTo>
                <a:cubicBezTo>
                  <a:pt x="2612" y="316"/>
                  <a:pt x="2622" y="316"/>
                  <a:pt x="2619" y="304"/>
                </a:cubicBezTo>
                <a:cubicBezTo>
                  <a:pt x="2610" y="309"/>
                  <a:pt x="2597" y="311"/>
                  <a:pt x="2599" y="328"/>
                </a:cubicBezTo>
                <a:cubicBezTo>
                  <a:pt x="2591" y="328"/>
                  <a:pt x="2583" y="328"/>
                  <a:pt x="2575" y="328"/>
                </a:cubicBezTo>
                <a:cubicBezTo>
                  <a:pt x="2577" y="323"/>
                  <a:pt x="2580" y="320"/>
                  <a:pt x="2587" y="320"/>
                </a:cubicBezTo>
                <a:cubicBezTo>
                  <a:pt x="2583" y="315"/>
                  <a:pt x="2583" y="305"/>
                  <a:pt x="2575" y="304"/>
                </a:cubicBezTo>
                <a:cubicBezTo>
                  <a:pt x="2567" y="305"/>
                  <a:pt x="2574" y="322"/>
                  <a:pt x="2567" y="324"/>
                </a:cubicBezTo>
                <a:cubicBezTo>
                  <a:pt x="2558" y="322"/>
                  <a:pt x="2568" y="302"/>
                  <a:pt x="2555" y="304"/>
                </a:cubicBezTo>
                <a:cubicBezTo>
                  <a:pt x="2557" y="313"/>
                  <a:pt x="2542" y="318"/>
                  <a:pt x="2531" y="324"/>
                </a:cubicBezTo>
                <a:cubicBezTo>
                  <a:pt x="2538" y="335"/>
                  <a:pt x="2550" y="320"/>
                  <a:pt x="2555" y="316"/>
                </a:cubicBezTo>
                <a:cubicBezTo>
                  <a:pt x="2563" y="316"/>
                  <a:pt x="2553" y="332"/>
                  <a:pt x="2547" y="332"/>
                </a:cubicBezTo>
                <a:cubicBezTo>
                  <a:pt x="2550" y="338"/>
                  <a:pt x="2553" y="331"/>
                  <a:pt x="2563" y="336"/>
                </a:cubicBezTo>
                <a:cubicBezTo>
                  <a:pt x="2567" y="349"/>
                  <a:pt x="2550" y="341"/>
                  <a:pt x="2551" y="352"/>
                </a:cubicBezTo>
                <a:cubicBezTo>
                  <a:pt x="2543" y="337"/>
                  <a:pt x="2538" y="349"/>
                  <a:pt x="2535" y="360"/>
                </a:cubicBezTo>
                <a:cubicBezTo>
                  <a:pt x="2528" y="356"/>
                  <a:pt x="2530" y="344"/>
                  <a:pt x="2515" y="348"/>
                </a:cubicBezTo>
                <a:cubicBezTo>
                  <a:pt x="2518" y="336"/>
                  <a:pt x="2521" y="343"/>
                  <a:pt x="2531" y="344"/>
                </a:cubicBezTo>
                <a:cubicBezTo>
                  <a:pt x="2525" y="344"/>
                  <a:pt x="2514" y="304"/>
                  <a:pt x="2523" y="312"/>
                </a:cubicBezTo>
                <a:cubicBezTo>
                  <a:pt x="2504" y="296"/>
                  <a:pt x="2487" y="318"/>
                  <a:pt x="2463" y="324"/>
                </a:cubicBezTo>
                <a:cubicBezTo>
                  <a:pt x="2464" y="333"/>
                  <a:pt x="2480" y="326"/>
                  <a:pt x="2487" y="328"/>
                </a:cubicBezTo>
                <a:cubicBezTo>
                  <a:pt x="2470" y="341"/>
                  <a:pt x="2441" y="340"/>
                  <a:pt x="2427" y="356"/>
                </a:cubicBezTo>
                <a:cubicBezTo>
                  <a:pt x="2432" y="339"/>
                  <a:pt x="2427" y="340"/>
                  <a:pt x="2423" y="324"/>
                </a:cubicBezTo>
                <a:cubicBezTo>
                  <a:pt x="2411" y="327"/>
                  <a:pt x="2428" y="334"/>
                  <a:pt x="2423" y="344"/>
                </a:cubicBezTo>
                <a:cubicBezTo>
                  <a:pt x="2418" y="349"/>
                  <a:pt x="2409" y="349"/>
                  <a:pt x="2399" y="348"/>
                </a:cubicBezTo>
                <a:cubicBezTo>
                  <a:pt x="2400" y="334"/>
                  <a:pt x="2408" y="328"/>
                  <a:pt x="2419" y="324"/>
                </a:cubicBezTo>
                <a:cubicBezTo>
                  <a:pt x="2415" y="309"/>
                  <a:pt x="2408" y="311"/>
                  <a:pt x="2423" y="304"/>
                </a:cubicBezTo>
                <a:cubicBezTo>
                  <a:pt x="2419" y="289"/>
                  <a:pt x="2407" y="319"/>
                  <a:pt x="2403" y="304"/>
                </a:cubicBezTo>
                <a:cubicBezTo>
                  <a:pt x="2398" y="305"/>
                  <a:pt x="2400" y="311"/>
                  <a:pt x="2399" y="316"/>
                </a:cubicBezTo>
                <a:cubicBezTo>
                  <a:pt x="2382" y="321"/>
                  <a:pt x="2384" y="309"/>
                  <a:pt x="2367" y="320"/>
                </a:cubicBezTo>
                <a:cubicBezTo>
                  <a:pt x="2374" y="329"/>
                  <a:pt x="2384" y="333"/>
                  <a:pt x="2383" y="340"/>
                </a:cubicBezTo>
                <a:cubicBezTo>
                  <a:pt x="2353" y="345"/>
                  <a:pt x="2342" y="332"/>
                  <a:pt x="2303" y="332"/>
                </a:cubicBezTo>
                <a:cubicBezTo>
                  <a:pt x="2302" y="326"/>
                  <a:pt x="2307" y="325"/>
                  <a:pt x="2307" y="320"/>
                </a:cubicBezTo>
                <a:cubicBezTo>
                  <a:pt x="2290" y="324"/>
                  <a:pt x="2269" y="325"/>
                  <a:pt x="2247" y="324"/>
                </a:cubicBezTo>
                <a:cubicBezTo>
                  <a:pt x="2249" y="319"/>
                  <a:pt x="2252" y="316"/>
                  <a:pt x="2259" y="316"/>
                </a:cubicBezTo>
                <a:cubicBezTo>
                  <a:pt x="2255" y="308"/>
                  <a:pt x="2241" y="310"/>
                  <a:pt x="2243" y="296"/>
                </a:cubicBezTo>
                <a:cubicBezTo>
                  <a:pt x="2236" y="295"/>
                  <a:pt x="2235" y="301"/>
                  <a:pt x="2227" y="300"/>
                </a:cubicBezTo>
                <a:cubicBezTo>
                  <a:pt x="2226" y="307"/>
                  <a:pt x="2232" y="308"/>
                  <a:pt x="2231" y="316"/>
                </a:cubicBezTo>
                <a:cubicBezTo>
                  <a:pt x="2217" y="309"/>
                  <a:pt x="2194" y="309"/>
                  <a:pt x="2195" y="328"/>
                </a:cubicBezTo>
                <a:cubicBezTo>
                  <a:pt x="2182" y="322"/>
                  <a:pt x="2201" y="308"/>
                  <a:pt x="2191" y="304"/>
                </a:cubicBezTo>
                <a:cubicBezTo>
                  <a:pt x="2166" y="308"/>
                  <a:pt x="2168" y="317"/>
                  <a:pt x="2143" y="316"/>
                </a:cubicBezTo>
                <a:cubicBezTo>
                  <a:pt x="2143" y="309"/>
                  <a:pt x="2146" y="306"/>
                  <a:pt x="2151" y="304"/>
                </a:cubicBezTo>
                <a:cubicBezTo>
                  <a:pt x="2143" y="282"/>
                  <a:pt x="2112" y="306"/>
                  <a:pt x="2103" y="308"/>
                </a:cubicBezTo>
                <a:cubicBezTo>
                  <a:pt x="2070" y="314"/>
                  <a:pt x="2032" y="310"/>
                  <a:pt x="2015" y="296"/>
                </a:cubicBezTo>
                <a:cubicBezTo>
                  <a:pt x="2009" y="298"/>
                  <a:pt x="2017" y="301"/>
                  <a:pt x="2015" y="308"/>
                </a:cubicBezTo>
                <a:cubicBezTo>
                  <a:pt x="2006" y="301"/>
                  <a:pt x="1990" y="312"/>
                  <a:pt x="1975" y="312"/>
                </a:cubicBezTo>
                <a:cubicBezTo>
                  <a:pt x="1969" y="303"/>
                  <a:pt x="1967" y="305"/>
                  <a:pt x="1971" y="292"/>
                </a:cubicBezTo>
                <a:cubicBezTo>
                  <a:pt x="1934" y="289"/>
                  <a:pt x="1924" y="312"/>
                  <a:pt x="1895" y="316"/>
                </a:cubicBezTo>
                <a:cubicBezTo>
                  <a:pt x="1894" y="325"/>
                  <a:pt x="1909" y="318"/>
                  <a:pt x="1915" y="320"/>
                </a:cubicBezTo>
                <a:cubicBezTo>
                  <a:pt x="1918" y="352"/>
                  <a:pt x="1891" y="344"/>
                  <a:pt x="1899" y="364"/>
                </a:cubicBezTo>
                <a:cubicBezTo>
                  <a:pt x="1885" y="364"/>
                  <a:pt x="1884" y="352"/>
                  <a:pt x="1879" y="344"/>
                </a:cubicBezTo>
                <a:cubicBezTo>
                  <a:pt x="1831" y="350"/>
                  <a:pt x="1836" y="356"/>
                  <a:pt x="1787" y="348"/>
                </a:cubicBezTo>
                <a:cubicBezTo>
                  <a:pt x="1787" y="353"/>
                  <a:pt x="1787" y="359"/>
                  <a:pt x="1787" y="364"/>
                </a:cubicBezTo>
                <a:cubicBezTo>
                  <a:pt x="1831" y="393"/>
                  <a:pt x="1869" y="380"/>
                  <a:pt x="1915" y="396"/>
                </a:cubicBezTo>
                <a:cubicBezTo>
                  <a:pt x="1873" y="406"/>
                  <a:pt x="1845" y="391"/>
                  <a:pt x="1811" y="384"/>
                </a:cubicBezTo>
                <a:cubicBezTo>
                  <a:pt x="1806" y="387"/>
                  <a:pt x="1804" y="393"/>
                  <a:pt x="1803" y="400"/>
                </a:cubicBezTo>
                <a:cubicBezTo>
                  <a:pt x="1793" y="402"/>
                  <a:pt x="1794" y="393"/>
                  <a:pt x="1783" y="396"/>
                </a:cubicBezTo>
                <a:cubicBezTo>
                  <a:pt x="1782" y="385"/>
                  <a:pt x="1789" y="383"/>
                  <a:pt x="1799" y="384"/>
                </a:cubicBezTo>
                <a:cubicBezTo>
                  <a:pt x="1781" y="371"/>
                  <a:pt x="1771" y="399"/>
                  <a:pt x="1747" y="392"/>
                </a:cubicBezTo>
                <a:cubicBezTo>
                  <a:pt x="1747" y="402"/>
                  <a:pt x="1764" y="396"/>
                  <a:pt x="1759" y="412"/>
                </a:cubicBezTo>
                <a:cubicBezTo>
                  <a:pt x="1750" y="411"/>
                  <a:pt x="1744" y="406"/>
                  <a:pt x="1731" y="408"/>
                </a:cubicBezTo>
                <a:cubicBezTo>
                  <a:pt x="1743" y="415"/>
                  <a:pt x="1763" y="420"/>
                  <a:pt x="1755" y="436"/>
                </a:cubicBezTo>
                <a:cubicBezTo>
                  <a:pt x="1774" y="432"/>
                  <a:pt x="1748" y="406"/>
                  <a:pt x="1775" y="408"/>
                </a:cubicBezTo>
                <a:cubicBezTo>
                  <a:pt x="1778" y="411"/>
                  <a:pt x="1785" y="428"/>
                  <a:pt x="1771" y="424"/>
                </a:cubicBezTo>
                <a:cubicBezTo>
                  <a:pt x="1772" y="427"/>
                  <a:pt x="1775" y="428"/>
                  <a:pt x="1775" y="432"/>
                </a:cubicBezTo>
                <a:cubicBezTo>
                  <a:pt x="1790" y="432"/>
                  <a:pt x="1785" y="426"/>
                  <a:pt x="1783" y="416"/>
                </a:cubicBezTo>
                <a:cubicBezTo>
                  <a:pt x="1794" y="421"/>
                  <a:pt x="1802" y="429"/>
                  <a:pt x="1815" y="432"/>
                </a:cubicBezTo>
                <a:cubicBezTo>
                  <a:pt x="1824" y="428"/>
                  <a:pt x="1830" y="420"/>
                  <a:pt x="1831" y="408"/>
                </a:cubicBezTo>
                <a:cubicBezTo>
                  <a:pt x="1841" y="417"/>
                  <a:pt x="1850" y="404"/>
                  <a:pt x="1863" y="404"/>
                </a:cubicBezTo>
                <a:cubicBezTo>
                  <a:pt x="1866" y="416"/>
                  <a:pt x="1855" y="422"/>
                  <a:pt x="1875" y="428"/>
                </a:cubicBezTo>
                <a:cubicBezTo>
                  <a:pt x="1880" y="420"/>
                  <a:pt x="1886" y="412"/>
                  <a:pt x="1903" y="416"/>
                </a:cubicBezTo>
                <a:cubicBezTo>
                  <a:pt x="1902" y="425"/>
                  <a:pt x="1893" y="425"/>
                  <a:pt x="1883" y="424"/>
                </a:cubicBezTo>
                <a:cubicBezTo>
                  <a:pt x="1885" y="433"/>
                  <a:pt x="1904" y="424"/>
                  <a:pt x="1907" y="432"/>
                </a:cubicBezTo>
                <a:cubicBezTo>
                  <a:pt x="1910" y="440"/>
                  <a:pt x="1887" y="440"/>
                  <a:pt x="1899" y="444"/>
                </a:cubicBezTo>
                <a:cubicBezTo>
                  <a:pt x="1889" y="446"/>
                  <a:pt x="1876" y="454"/>
                  <a:pt x="1855" y="456"/>
                </a:cubicBezTo>
                <a:cubicBezTo>
                  <a:pt x="1854" y="471"/>
                  <a:pt x="1878" y="460"/>
                  <a:pt x="1871" y="480"/>
                </a:cubicBezTo>
                <a:cubicBezTo>
                  <a:pt x="1863" y="472"/>
                  <a:pt x="1855" y="471"/>
                  <a:pt x="1843" y="476"/>
                </a:cubicBezTo>
                <a:cubicBezTo>
                  <a:pt x="1844" y="473"/>
                  <a:pt x="1847" y="472"/>
                  <a:pt x="1847" y="468"/>
                </a:cubicBezTo>
                <a:cubicBezTo>
                  <a:pt x="1832" y="472"/>
                  <a:pt x="1831" y="479"/>
                  <a:pt x="1819" y="472"/>
                </a:cubicBezTo>
                <a:cubicBezTo>
                  <a:pt x="1823" y="468"/>
                  <a:pt x="1820" y="457"/>
                  <a:pt x="1831" y="460"/>
                </a:cubicBezTo>
                <a:cubicBezTo>
                  <a:pt x="1829" y="452"/>
                  <a:pt x="1822" y="450"/>
                  <a:pt x="1823" y="440"/>
                </a:cubicBezTo>
                <a:cubicBezTo>
                  <a:pt x="1812" y="445"/>
                  <a:pt x="1803" y="452"/>
                  <a:pt x="1799" y="464"/>
                </a:cubicBezTo>
                <a:cubicBezTo>
                  <a:pt x="1781" y="464"/>
                  <a:pt x="1766" y="449"/>
                  <a:pt x="1755" y="464"/>
                </a:cubicBezTo>
                <a:cubicBezTo>
                  <a:pt x="1754" y="473"/>
                  <a:pt x="1769" y="466"/>
                  <a:pt x="1775" y="468"/>
                </a:cubicBezTo>
                <a:cubicBezTo>
                  <a:pt x="1778" y="484"/>
                  <a:pt x="1760" y="479"/>
                  <a:pt x="1747" y="480"/>
                </a:cubicBezTo>
                <a:cubicBezTo>
                  <a:pt x="1746" y="470"/>
                  <a:pt x="1753" y="468"/>
                  <a:pt x="1755" y="460"/>
                </a:cubicBezTo>
                <a:cubicBezTo>
                  <a:pt x="1745" y="458"/>
                  <a:pt x="1726" y="465"/>
                  <a:pt x="1723" y="456"/>
                </a:cubicBezTo>
                <a:cubicBezTo>
                  <a:pt x="1725" y="469"/>
                  <a:pt x="1710" y="457"/>
                  <a:pt x="1703" y="464"/>
                </a:cubicBezTo>
                <a:cubicBezTo>
                  <a:pt x="1694" y="465"/>
                  <a:pt x="1701" y="450"/>
                  <a:pt x="1699" y="444"/>
                </a:cubicBezTo>
                <a:cubicBezTo>
                  <a:pt x="1688" y="454"/>
                  <a:pt x="1685" y="462"/>
                  <a:pt x="1667" y="472"/>
                </a:cubicBezTo>
                <a:cubicBezTo>
                  <a:pt x="1670" y="476"/>
                  <a:pt x="1681" y="471"/>
                  <a:pt x="1687" y="480"/>
                </a:cubicBezTo>
                <a:cubicBezTo>
                  <a:pt x="1683" y="493"/>
                  <a:pt x="1678" y="483"/>
                  <a:pt x="1671" y="480"/>
                </a:cubicBezTo>
                <a:cubicBezTo>
                  <a:pt x="1671" y="502"/>
                  <a:pt x="1728" y="490"/>
                  <a:pt x="1723" y="484"/>
                </a:cubicBezTo>
                <a:cubicBezTo>
                  <a:pt x="1743" y="493"/>
                  <a:pt x="1793" y="489"/>
                  <a:pt x="1835" y="480"/>
                </a:cubicBezTo>
                <a:cubicBezTo>
                  <a:pt x="1837" y="483"/>
                  <a:pt x="1839" y="486"/>
                  <a:pt x="1839" y="492"/>
                </a:cubicBezTo>
                <a:cubicBezTo>
                  <a:pt x="1844" y="484"/>
                  <a:pt x="1851" y="481"/>
                  <a:pt x="1851" y="496"/>
                </a:cubicBezTo>
                <a:cubicBezTo>
                  <a:pt x="1866" y="468"/>
                  <a:pt x="1926" y="520"/>
                  <a:pt x="1943" y="480"/>
                </a:cubicBezTo>
                <a:cubicBezTo>
                  <a:pt x="1952" y="481"/>
                  <a:pt x="1960" y="484"/>
                  <a:pt x="1963" y="492"/>
                </a:cubicBezTo>
                <a:cubicBezTo>
                  <a:pt x="1965" y="484"/>
                  <a:pt x="1986" y="479"/>
                  <a:pt x="1975" y="492"/>
                </a:cubicBezTo>
                <a:cubicBezTo>
                  <a:pt x="1990" y="495"/>
                  <a:pt x="1989" y="482"/>
                  <a:pt x="1999" y="480"/>
                </a:cubicBezTo>
                <a:cubicBezTo>
                  <a:pt x="1997" y="472"/>
                  <a:pt x="1983" y="477"/>
                  <a:pt x="1987" y="464"/>
                </a:cubicBezTo>
                <a:cubicBezTo>
                  <a:pt x="1992" y="467"/>
                  <a:pt x="1998" y="469"/>
                  <a:pt x="2007" y="468"/>
                </a:cubicBezTo>
                <a:cubicBezTo>
                  <a:pt x="2017" y="492"/>
                  <a:pt x="2012" y="486"/>
                  <a:pt x="2019" y="508"/>
                </a:cubicBezTo>
                <a:cubicBezTo>
                  <a:pt x="2003" y="490"/>
                  <a:pt x="1982" y="521"/>
                  <a:pt x="1959" y="508"/>
                </a:cubicBezTo>
                <a:cubicBezTo>
                  <a:pt x="1961" y="505"/>
                  <a:pt x="1963" y="502"/>
                  <a:pt x="1963" y="496"/>
                </a:cubicBezTo>
                <a:cubicBezTo>
                  <a:pt x="1939" y="502"/>
                  <a:pt x="1921" y="513"/>
                  <a:pt x="1891" y="512"/>
                </a:cubicBezTo>
                <a:cubicBezTo>
                  <a:pt x="1890" y="505"/>
                  <a:pt x="1894" y="504"/>
                  <a:pt x="1899" y="504"/>
                </a:cubicBezTo>
                <a:cubicBezTo>
                  <a:pt x="1882" y="490"/>
                  <a:pt x="1890" y="516"/>
                  <a:pt x="1891" y="528"/>
                </a:cubicBezTo>
                <a:cubicBezTo>
                  <a:pt x="1878" y="523"/>
                  <a:pt x="1892" y="515"/>
                  <a:pt x="1875" y="512"/>
                </a:cubicBezTo>
                <a:cubicBezTo>
                  <a:pt x="1863" y="515"/>
                  <a:pt x="1879" y="521"/>
                  <a:pt x="1875" y="528"/>
                </a:cubicBezTo>
                <a:cubicBezTo>
                  <a:pt x="1872" y="525"/>
                  <a:pt x="1855" y="518"/>
                  <a:pt x="1859" y="532"/>
                </a:cubicBezTo>
                <a:cubicBezTo>
                  <a:pt x="1853" y="525"/>
                  <a:pt x="1841" y="524"/>
                  <a:pt x="1839" y="512"/>
                </a:cubicBezTo>
                <a:cubicBezTo>
                  <a:pt x="1817" y="521"/>
                  <a:pt x="1792" y="526"/>
                  <a:pt x="1779" y="544"/>
                </a:cubicBezTo>
                <a:cubicBezTo>
                  <a:pt x="1768" y="538"/>
                  <a:pt x="1790" y="531"/>
                  <a:pt x="1791" y="524"/>
                </a:cubicBezTo>
                <a:cubicBezTo>
                  <a:pt x="1770" y="524"/>
                  <a:pt x="1773" y="512"/>
                  <a:pt x="1747" y="520"/>
                </a:cubicBezTo>
                <a:cubicBezTo>
                  <a:pt x="1747" y="535"/>
                  <a:pt x="1751" y="531"/>
                  <a:pt x="1747" y="544"/>
                </a:cubicBezTo>
                <a:cubicBezTo>
                  <a:pt x="1740" y="552"/>
                  <a:pt x="1714" y="541"/>
                  <a:pt x="1715" y="556"/>
                </a:cubicBezTo>
                <a:cubicBezTo>
                  <a:pt x="1699" y="541"/>
                  <a:pt x="1693" y="557"/>
                  <a:pt x="1679" y="564"/>
                </a:cubicBezTo>
                <a:cubicBezTo>
                  <a:pt x="1669" y="564"/>
                  <a:pt x="1678" y="551"/>
                  <a:pt x="1683" y="552"/>
                </a:cubicBezTo>
                <a:cubicBezTo>
                  <a:pt x="1661" y="535"/>
                  <a:pt x="1622" y="539"/>
                  <a:pt x="1603" y="552"/>
                </a:cubicBezTo>
                <a:cubicBezTo>
                  <a:pt x="1605" y="556"/>
                  <a:pt x="1607" y="559"/>
                  <a:pt x="1611" y="560"/>
                </a:cubicBezTo>
                <a:cubicBezTo>
                  <a:pt x="1608" y="565"/>
                  <a:pt x="1602" y="567"/>
                  <a:pt x="1595" y="568"/>
                </a:cubicBezTo>
                <a:cubicBezTo>
                  <a:pt x="1587" y="558"/>
                  <a:pt x="1604" y="550"/>
                  <a:pt x="1607" y="540"/>
                </a:cubicBezTo>
                <a:cubicBezTo>
                  <a:pt x="1593" y="521"/>
                  <a:pt x="1569" y="542"/>
                  <a:pt x="1547" y="540"/>
                </a:cubicBezTo>
                <a:cubicBezTo>
                  <a:pt x="1548" y="537"/>
                  <a:pt x="1551" y="536"/>
                  <a:pt x="1551" y="532"/>
                </a:cubicBezTo>
                <a:cubicBezTo>
                  <a:pt x="1543" y="532"/>
                  <a:pt x="1535" y="532"/>
                  <a:pt x="1527" y="532"/>
                </a:cubicBezTo>
                <a:cubicBezTo>
                  <a:pt x="1550" y="544"/>
                  <a:pt x="1522" y="555"/>
                  <a:pt x="1511" y="564"/>
                </a:cubicBezTo>
                <a:cubicBezTo>
                  <a:pt x="1503" y="562"/>
                  <a:pt x="1503" y="558"/>
                  <a:pt x="1507" y="552"/>
                </a:cubicBezTo>
                <a:cubicBezTo>
                  <a:pt x="1497" y="557"/>
                  <a:pt x="1480" y="558"/>
                  <a:pt x="1491" y="544"/>
                </a:cubicBezTo>
                <a:cubicBezTo>
                  <a:pt x="1476" y="542"/>
                  <a:pt x="1477" y="556"/>
                  <a:pt x="1471" y="564"/>
                </a:cubicBezTo>
                <a:cubicBezTo>
                  <a:pt x="1433" y="564"/>
                  <a:pt x="1409" y="594"/>
                  <a:pt x="1387" y="568"/>
                </a:cubicBezTo>
                <a:cubicBezTo>
                  <a:pt x="1395" y="558"/>
                  <a:pt x="1402" y="576"/>
                  <a:pt x="1395" y="556"/>
                </a:cubicBezTo>
                <a:cubicBezTo>
                  <a:pt x="1410" y="557"/>
                  <a:pt x="1414" y="546"/>
                  <a:pt x="1427" y="544"/>
                </a:cubicBezTo>
                <a:cubicBezTo>
                  <a:pt x="1398" y="542"/>
                  <a:pt x="1371" y="552"/>
                  <a:pt x="1343" y="560"/>
                </a:cubicBezTo>
                <a:cubicBezTo>
                  <a:pt x="1343" y="556"/>
                  <a:pt x="1343" y="552"/>
                  <a:pt x="1343" y="548"/>
                </a:cubicBezTo>
                <a:cubicBezTo>
                  <a:pt x="1329" y="550"/>
                  <a:pt x="1312" y="549"/>
                  <a:pt x="1307" y="560"/>
                </a:cubicBezTo>
                <a:cubicBezTo>
                  <a:pt x="1324" y="559"/>
                  <a:pt x="1346" y="570"/>
                  <a:pt x="1371" y="564"/>
                </a:cubicBezTo>
                <a:cubicBezTo>
                  <a:pt x="1365" y="576"/>
                  <a:pt x="1343" y="570"/>
                  <a:pt x="1343" y="588"/>
                </a:cubicBezTo>
                <a:cubicBezTo>
                  <a:pt x="1331" y="585"/>
                  <a:pt x="1347" y="579"/>
                  <a:pt x="1343" y="572"/>
                </a:cubicBezTo>
                <a:cubicBezTo>
                  <a:pt x="1330" y="581"/>
                  <a:pt x="1325" y="577"/>
                  <a:pt x="1311" y="580"/>
                </a:cubicBezTo>
                <a:cubicBezTo>
                  <a:pt x="1310" y="569"/>
                  <a:pt x="1300" y="564"/>
                  <a:pt x="1303" y="540"/>
                </a:cubicBezTo>
                <a:cubicBezTo>
                  <a:pt x="1294" y="559"/>
                  <a:pt x="1255" y="548"/>
                  <a:pt x="1263" y="584"/>
                </a:cubicBezTo>
                <a:cubicBezTo>
                  <a:pt x="1206" y="579"/>
                  <a:pt x="1159" y="585"/>
                  <a:pt x="1095" y="580"/>
                </a:cubicBezTo>
                <a:cubicBezTo>
                  <a:pt x="1091" y="602"/>
                  <a:pt x="1060" y="595"/>
                  <a:pt x="1035" y="596"/>
                </a:cubicBezTo>
                <a:cubicBezTo>
                  <a:pt x="1036" y="610"/>
                  <a:pt x="1019" y="614"/>
                  <a:pt x="995" y="612"/>
                </a:cubicBezTo>
                <a:cubicBezTo>
                  <a:pt x="995" y="601"/>
                  <a:pt x="1014" y="602"/>
                  <a:pt x="1019" y="608"/>
                </a:cubicBezTo>
                <a:cubicBezTo>
                  <a:pt x="1002" y="585"/>
                  <a:pt x="981" y="614"/>
                  <a:pt x="955" y="616"/>
                </a:cubicBezTo>
                <a:cubicBezTo>
                  <a:pt x="930" y="618"/>
                  <a:pt x="898" y="597"/>
                  <a:pt x="879" y="620"/>
                </a:cubicBezTo>
                <a:cubicBezTo>
                  <a:pt x="848" y="610"/>
                  <a:pt x="794" y="623"/>
                  <a:pt x="763" y="612"/>
                </a:cubicBezTo>
                <a:cubicBezTo>
                  <a:pt x="761" y="621"/>
                  <a:pt x="769" y="620"/>
                  <a:pt x="775" y="620"/>
                </a:cubicBezTo>
                <a:cubicBezTo>
                  <a:pt x="724" y="638"/>
                  <a:pt x="678" y="608"/>
                  <a:pt x="631" y="636"/>
                </a:cubicBezTo>
                <a:cubicBezTo>
                  <a:pt x="620" y="637"/>
                  <a:pt x="621" y="625"/>
                  <a:pt x="615" y="620"/>
                </a:cubicBezTo>
                <a:cubicBezTo>
                  <a:pt x="519" y="638"/>
                  <a:pt x="435" y="611"/>
                  <a:pt x="347" y="604"/>
                </a:cubicBezTo>
                <a:cubicBezTo>
                  <a:pt x="307" y="582"/>
                  <a:pt x="237" y="558"/>
                  <a:pt x="187" y="572"/>
                </a:cubicBezTo>
                <a:cubicBezTo>
                  <a:pt x="198" y="551"/>
                  <a:pt x="172" y="538"/>
                  <a:pt x="143" y="544"/>
                </a:cubicBezTo>
                <a:cubicBezTo>
                  <a:pt x="153" y="537"/>
                  <a:pt x="151" y="535"/>
                  <a:pt x="135" y="536"/>
                </a:cubicBezTo>
                <a:cubicBezTo>
                  <a:pt x="134" y="542"/>
                  <a:pt x="139" y="543"/>
                  <a:pt x="139" y="548"/>
                </a:cubicBezTo>
                <a:cubicBezTo>
                  <a:pt x="140" y="558"/>
                  <a:pt x="146" y="543"/>
                  <a:pt x="155" y="548"/>
                </a:cubicBezTo>
                <a:cubicBezTo>
                  <a:pt x="155" y="557"/>
                  <a:pt x="148" y="560"/>
                  <a:pt x="151" y="572"/>
                </a:cubicBezTo>
                <a:cubicBezTo>
                  <a:pt x="138" y="564"/>
                  <a:pt x="136" y="567"/>
                  <a:pt x="127" y="552"/>
                </a:cubicBezTo>
                <a:cubicBezTo>
                  <a:pt x="140" y="544"/>
                  <a:pt x="118" y="533"/>
                  <a:pt x="123" y="516"/>
                </a:cubicBezTo>
                <a:cubicBezTo>
                  <a:pt x="113" y="513"/>
                  <a:pt x="84" y="504"/>
                  <a:pt x="79" y="484"/>
                </a:cubicBezTo>
                <a:cubicBezTo>
                  <a:pt x="71" y="483"/>
                  <a:pt x="66" y="485"/>
                  <a:pt x="67" y="492"/>
                </a:cubicBezTo>
                <a:cubicBezTo>
                  <a:pt x="58" y="488"/>
                  <a:pt x="54" y="478"/>
                  <a:pt x="55" y="464"/>
                </a:cubicBezTo>
                <a:cubicBezTo>
                  <a:pt x="18" y="453"/>
                  <a:pt x="0" y="368"/>
                  <a:pt x="47" y="344"/>
                </a:cubicBezTo>
                <a:cubicBezTo>
                  <a:pt x="48" y="323"/>
                  <a:pt x="40" y="311"/>
                  <a:pt x="23" y="308"/>
                </a:cubicBezTo>
                <a:cubicBezTo>
                  <a:pt x="26" y="305"/>
                  <a:pt x="29" y="297"/>
                  <a:pt x="23" y="296"/>
                </a:cubicBezTo>
                <a:cubicBezTo>
                  <a:pt x="26" y="281"/>
                  <a:pt x="35" y="298"/>
                  <a:pt x="43" y="288"/>
                </a:cubicBezTo>
                <a:cubicBezTo>
                  <a:pt x="35" y="272"/>
                  <a:pt x="25" y="258"/>
                  <a:pt x="19" y="240"/>
                </a:cubicBezTo>
                <a:cubicBezTo>
                  <a:pt x="26" y="236"/>
                  <a:pt x="26" y="225"/>
                  <a:pt x="35" y="224"/>
                </a:cubicBezTo>
                <a:cubicBezTo>
                  <a:pt x="27" y="203"/>
                  <a:pt x="19" y="193"/>
                  <a:pt x="19" y="172"/>
                </a:cubicBezTo>
                <a:cubicBezTo>
                  <a:pt x="37" y="179"/>
                  <a:pt x="38" y="159"/>
                  <a:pt x="47" y="168"/>
                </a:cubicBezTo>
                <a:cubicBezTo>
                  <a:pt x="53" y="171"/>
                  <a:pt x="53" y="149"/>
                  <a:pt x="47" y="152"/>
                </a:cubicBezTo>
                <a:cubicBezTo>
                  <a:pt x="81" y="156"/>
                  <a:pt x="76" y="114"/>
                  <a:pt x="91" y="120"/>
                </a:cubicBezTo>
                <a:cubicBezTo>
                  <a:pt x="68" y="116"/>
                  <a:pt x="62" y="90"/>
                  <a:pt x="31" y="96"/>
                </a:cubicBezTo>
                <a:cubicBezTo>
                  <a:pt x="6" y="58"/>
                  <a:pt x="37" y="39"/>
                  <a:pt x="43" y="0"/>
                </a:cubicBezTo>
                <a:close/>
                <a:moveTo>
                  <a:pt x="35" y="60"/>
                </a:moveTo>
                <a:cubicBezTo>
                  <a:pt x="38" y="71"/>
                  <a:pt x="29" y="70"/>
                  <a:pt x="31" y="80"/>
                </a:cubicBezTo>
                <a:cubicBezTo>
                  <a:pt x="36" y="80"/>
                  <a:pt x="42" y="80"/>
                  <a:pt x="47" y="80"/>
                </a:cubicBezTo>
                <a:cubicBezTo>
                  <a:pt x="48" y="69"/>
                  <a:pt x="47" y="58"/>
                  <a:pt x="35" y="60"/>
                </a:cubicBezTo>
                <a:close/>
                <a:moveTo>
                  <a:pt x="1571" y="216"/>
                </a:moveTo>
                <a:cubicBezTo>
                  <a:pt x="1584" y="216"/>
                  <a:pt x="1596" y="214"/>
                  <a:pt x="1603" y="208"/>
                </a:cubicBezTo>
                <a:cubicBezTo>
                  <a:pt x="1588" y="210"/>
                  <a:pt x="1590" y="194"/>
                  <a:pt x="1571" y="200"/>
                </a:cubicBezTo>
                <a:cubicBezTo>
                  <a:pt x="1571" y="205"/>
                  <a:pt x="1571" y="211"/>
                  <a:pt x="1571" y="216"/>
                </a:cubicBezTo>
                <a:close/>
                <a:moveTo>
                  <a:pt x="1611" y="228"/>
                </a:moveTo>
                <a:cubicBezTo>
                  <a:pt x="1616" y="206"/>
                  <a:pt x="1620" y="228"/>
                  <a:pt x="1619" y="228"/>
                </a:cubicBezTo>
                <a:cubicBezTo>
                  <a:pt x="1651" y="232"/>
                  <a:pt x="1716" y="221"/>
                  <a:pt x="1735" y="220"/>
                </a:cubicBezTo>
                <a:cubicBezTo>
                  <a:pt x="1728" y="220"/>
                  <a:pt x="1725" y="217"/>
                  <a:pt x="1723" y="212"/>
                </a:cubicBezTo>
                <a:cubicBezTo>
                  <a:pt x="1677" y="224"/>
                  <a:pt x="1648" y="203"/>
                  <a:pt x="1611" y="204"/>
                </a:cubicBezTo>
                <a:cubicBezTo>
                  <a:pt x="1608" y="207"/>
                  <a:pt x="1602" y="226"/>
                  <a:pt x="1611" y="228"/>
                </a:cubicBezTo>
                <a:close/>
                <a:moveTo>
                  <a:pt x="1779" y="220"/>
                </a:moveTo>
                <a:cubicBezTo>
                  <a:pt x="1781" y="202"/>
                  <a:pt x="1756" y="211"/>
                  <a:pt x="1747" y="204"/>
                </a:cubicBezTo>
                <a:cubicBezTo>
                  <a:pt x="1747" y="215"/>
                  <a:pt x="1747" y="225"/>
                  <a:pt x="1747" y="236"/>
                </a:cubicBezTo>
                <a:cubicBezTo>
                  <a:pt x="1757" y="230"/>
                  <a:pt x="1765" y="222"/>
                  <a:pt x="1779" y="220"/>
                </a:cubicBezTo>
                <a:close/>
                <a:moveTo>
                  <a:pt x="2083" y="260"/>
                </a:moveTo>
                <a:cubicBezTo>
                  <a:pt x="2066" y="249"/>
                  <a:pt x="2066" y="266"/>
                  <a:pt x="2055" y="272"/>
                </a:cubicBezTo>
                <a:cubicBezTo>
                  <a:pt x="2020" y="279"/>
                  <a:pt x="1992" y="258"/>
                  <a:pt x="1987" y="284"/>
                </a:cubicBezTo>
                <a:cubicBezTo>
                  <a:pt x="2045" y="288"/>
                  <a:pt x="2068" y="291"/>
                  <a:pt x="2083" y="260"/>
                </a:cubicBezTo>
                <a:close/>
                <a:moveTo>
                  <a:pt x="2187" y="284"/>
                </a:moveTo>
                <a:cubicBezTo>
                  <a:pt x="2210" y="296"/>
                  <a:pt x="2238" y="282"/>
                  <a:pt x="2259" y="280"/>
                </a:cubicBezTo>
                <a:cubicBezTo>
                  <a:pt x="2248" y="267"/>
                  <a:pt x="2253" y="262"/>
                  <a:pt x="2267" y="256"/>
                </a:cubicBezTo>
                <a:cubicBezTo>
                  <a:pt x="2248" y="253"/>
                  <a:pt x="2240" y="263"/>
                  <a:pt x="2227" y="256"/>
                </a:cubicBezTo>
                <a:cubicBezTo>
                  <a:pt x="2224" y="272"/>
                  <a:pt x="2253" y="257"/>
                  <a:pt x="2247" y="276"/>
                </a:cubicBezTo>
                <a:cubicBezTo>
                  <a:pt x="2236" y="283"/>
                  <a:pt x="2203" y="262"/>
                  <a:pt x="2187" y="284"/>
                </a:cubicBezTo>
                <a:close/>
                <a:moveTo>
                  <a:pt x="2083" y="284"/>
                </a:moveTo>
                <a:cubicBezTo>
                  <a:pt x="2091" y="285"/>
                  <a:pt x="2130" y="287"/>
                  <a:pt x="2143" y="280"/>
                </a:cubicBezTo>
                <a:cubicBezTo>
                  <a:pt x="2135" y="276"/>
                  <a:pt x="2137" y="262"/>
                  <a:pt x="2123" y="264"/>
                </a:cubicBezTo>
                <a:cubicBezTo>
                  <a:pt x="2116" y="268"/>
                  <a:pt x="2095" y="279"/>
                  <a:pt x="2087" y="268"/>
                </a:cubicBezTo>
                <a:cubicBezTo>
                  <a:pt x="2090" y="267"/>
                  <a:pt x="2095" y="268"/>
                  <a:pt x="2095" y="264"/>
                </a:cubicBezTo>
                <a:cubicBezTo>
                  <a:pt x="2083" y="262"/>
                  <a:pt x="2082" y="273"/>
                  <a:pt x="2083" y="284"/>
                </a:cubicBezTo>
                <a:close/>
                <a:moveTo>
                  <a:pt x="1799" y="288"/>
                </a:moveTo>
                <a:cubicBezTo>
                  <a:pt x="1834" y="285"/>
                  <a:pt x="1884" y="296"/>
                  <a:pt x="1907" y="280"/>
                </a:cubicBezTo>
                <a:cubicBezTo>
                  <a:pt x="1868" y="280"/>
                  <a:pt x="1831" y="281"/>
                  <a:pt x="1799" y="288"/>
                </a:cubicBezTo>
                <a:close/>
                <a:moveTo>
                  <a:pt x="1851" y="316"/>
                </a:moveTo>
                <a:cubicBezTo>
                  <a:pt x="1868" y="329"/>
                  <a:pt x="1890" y="312"/>
                  <a:pt x="1895" y="300"/>
                </a:cubicBezTo>
                <a:cubicBezTo>
                  <a:pt x="1882" y="302"/>
                  <a:pt x="1881" y="293"/>
                  <a:pt x="1867" y="296"/>
                </a:cubicBezTo>
                <a:cubicBezTo>
                  <a:pt x="1870" y="318"/>
                  <a:pt x="1850" y="303"/>
                  <a:pt x="1851" y="316"/>
                </a:cubicBezTo>
                <a:close/>
                <a:moveTo>
                  <a:pt x="1803" y="340"/>
                </a:moveTo>
                <a:cubicBezTo>
                  <a:pt x="1804" y="331"/>
                  <a:pt x="1817" y="333"/>
                  <a:pt x="1815" y="320"/>
                </a:cubicBezTo>
                <a:cubicBezTo>
                  <a:pt x="1807" y="318"/>
                  <a:pt x="1808" y="309"/>
                  <a:pt x="1795" y="312"/>
                </a:cubicBezTo>
                <a:cubicBezTo>
                  <a:pt x="1791" y="327"/>
                  <a:pt x="1808" y="320"/>
                  <a:pt x="1811" y="328"/>
                </a:cubicBezTo>
                <a:cubicBezTo>
                  <a:pt x="1800" y="322"/>
                  <a:pt x="1793" y="338"/>
                  <a:pt x="1803" y="340"/>
                </a:cubicBezTo>
                <a:close/>
                <a:moveTo>
                  <a:pt x="1715" y="372"/>
                </a:moveTo>
                <a:cubicBezTo>
                  <a:pt x="1715" y="384"/>
                  <a:pt x="1717" y="394"/>
                  <a:pt x="1723" y="400"/>
                </a:cubicBezTo>
                <a:cubicBezTo>
                  <a:pt x="1738" y="391"/>
                  <a:pt x="1761" y="370"/>
                  <a:pt x="1775" y="372"/>
                </a:cubicBezTo>
                <a:cubicBezTo>
                  <a:pt x="1775" y="363"/>
                  <a:pt x="1768" y="360"/>
                  <a:pt x="1771" y="348"/>
                </a:cubicBezTo>
                <a:cubicBezTo>
                  <a:pt x="1744" y="344"/>
                  <a:pt x="1739" y="364"/>
                  <a:pt x="1715" y="372"/>
                </a:cubicBezTo>
                <a:close/>
                <a:moveTo>
                  <a:pt x="1615" y="400"/>
                </a:moveTo>
                <a:cubicBezTo>
                  <a:pt x="1628" y="402"/>
                  <a:pt x="1634" y="397"/>
                  <a:pt x="1643" y="396"/>
                </a:cubicBezTo>
                <a:cubicBezTo>
                  <a:pt x="1646" y="385"/>
                  <a:pt x="1637" y="386"/>
                  <a:pt x="1639" y="376"/>
                </a:cubicBezTo>
                <a:cubicBezTo>
                  <a:pt x="1646" y="375"/>
                  <a:pt x="1659" y="387"/>
                  <a:pt x="1663" y="376"/>
                </a:cubicBezTo>
                <a:cubicBezTo>
                  <a:pt x="1653" y="368"/>
                  <a:pt x="1631" y="373"/>
                  <a:pt x="1615" y="372"/>
                </a:cubicBezTo>
                <a:cubicBezTo>
                  <a:pt x="1619" y="397"/>
                  <a:pt x="1602" y="378"/>
                  <a:pt x="1595" y="388"/>
                </a:cubicBezTo>
                <a:cubicBezTo>
                  <a:pt x="1604" y="389"/>
                  <a:pt x="1614" y="391"/>
                  <a:pt x="1611" y="404"/>
                </a:cubicBezTo>
                <a:cubicBezTo>
                  <a:pt x="1598" y="402"/>
                  <a:pt x="1583" y="403"/>
                  <a:pt x="1587" y="384"/>
                </a:cubicBezTo>
                <a:cubicBezTo>
                  <a:pt x="1576" y="388"/>
                  <a:pt x="1559" y="386"/>
                  <a:pt x="1563" y="404"/>
                </a:cubicBezTo>
                <a:cubicBezTo>
                  <a:pt x="1582" y="408"/>
                  <a:pt x="1557" y="394"/>
                  <a:pt x="1571" y="392"/>
                </a:cubicBezTo>
                <a:cubicBezTo>
                  <a:pt x="1571" y="400"/>
                  <a:pt x="1582" y="397"/>
                  <a:pt x="1579" y="408"/>
                </a:cubicBezTo>
                <a:cubicBezTo>
                  <a:pt x="1570" y="407"/>
                  <a:pt x="1566" y="411"/>
                  <a:pt x="1567" y="420"/>
                </a:cubicBezTo>
                <a:cubicBezTo>
                  <a:pt x="1579" y="424"/>
                  <a:pt x="1591" y="421"/>
                  <a:pt x="1595" y="424"/>
                </a:cubicBezTo>
                <a:cubicBezTo>
                  <a:pt x="1595" y="428"/>
                  <a:pt x="1598" y="429"/>
                  <a:pt x="1599" y="432"/>
                </a:cubicBezTo>
                <a:cubicBezTo>
                  <a:pt x="1592" y="432"/>
                  <a:pt x="1589" y="435"/>
                  <a:pt x="1587" y="440"/>
                </a:cubicBezTo>
                <a:cubicBezTo>
                  <a:pt x="1611" y="435"/>
                  <a:pt x="1610" y="450"/>
                  <a:pt x="1639" y="436"/>
                </a:cubicBezTo>
                <a:cubicBezTo>
                  <a:pt x="1638" y="417"/>
                  <a:pt x="1626" y="409"/>
                  <a:pt x="1615" y="400"/>
                </a:cubicBezTo>
                <a:close/>
                <a:moveTo>
                  <a:pt x="1675" y="420"/>
                </a:moveTo>
                <a:cubicBezTo>
                  <a:pt x="1667" y="427"/>
                  <a:pt x="1670" y="420"/>
                  <a:pt x="1659" y="420"/>
                </a:cubicBezTo>
                <a:cubicBezTo>
                  <a:pt x="1661" y="433"/>
                  <a:pt x="1648" y="431"/>
                  <a:pt x="1647" y="440"/>
                </a:cubicBezTo>
                <a:cubicBezTo>
                  <a:pt x="1678" y="440"/>
                  <a:pt x="1699" y="430"/>
                  <a:pt x="1715" y="416"/>
                </a:cubicBezTo>
                <a:cubicBezTo>
                  <a:pt x="1714" y="403"/>
                  <a:pt x="1703" y="398"/>
                  <a:pt x="1707" y="380"/>
                </a:cubicBezTo>
                <a:cubicBezTo>
                  <a:pt x="1695" y="384"/>
                  <a:pt x="1699" y="404"/>
                  <a:pt x="1679" y="400"/>
                </a:cubicBezTo>
                <a:cubicBezTo>
                  <a:pt x="1671" y="390"/>
                  <a:pt x="1685" y="379"/>
                  <a:pt x="1671" y="380"/>
                </a:cubicBezTo>
                <a:cubicBezTo>
                  <a:pt x="1671" y="396"/>
                  <a:pt x="1665" y="407"/>
                  <a:pt x="1675" y="420"/>
                </a:cubicBezTo>
                <a:close/>
                <a:moveTo>
                  <a:pt x="1831" y="428"/>
                </a:moveTo>
                <a:cubicBezTo>
                  <a:pt x="1837" y="434"/>
                  <a:pt x="1854" y="434"/>
                  <a:pt x="1851" y="420"/>
                </a:cubicBezTo>
                <a:cubicBezTo>
                  <a:pt x="1841" y="419"/>
                  <a:pt x="1834" y="422"/>
                  <a:pt x="1831" y="428"/>
                </a:cubicBezTo>
                <a:close/>
                <a:moveTo>
                  <a:pt x="1639" y="472"/>
                </a:moveTo>
                <a:cubicBezTo>
                  <a:pt x="1645" y="470"/>
                  <a:pt x="1660" y="477"/>
                  <a:pt x="1659" y="468"/>
                </a:cubicBezTo>
                <a:cubicBezTo>
                  <a:pt x="1652" y="466"/>
                  <a:pt x="1660" y="463"/>
                  <a:pt x="1659" y="456"/>
                </a:cubicBezTo>
                <a:cubicBezTo>
                  <a:pt x="1650" y="458"/>
                  <a:pt x="1640" y="461"/>
                  <a:pt x="1639" y="472"/>
                </a:cubicBezTo>
                <a:close/>
                <a:moveTo>
                  <a:pt x="1531" y="476"/>
                </a:moveTo>
                <a:cubicBezTo>
                  <a:pt x="1549" y="485"/>
                  <a:pt x="1579" y="469"/>
                  <a:pt x="1587" y="480"/>
                </a:cubicBezTo>
                <a:cubicBezTo>
                  <a:pt x="1584" y="486"/>
                  <a:pt x="1567" y="479"/>
                  <a:pt x="1571" y="492"/>
                </a:cubicBezTo>
                <a:cubicBezTo>
                  <a:pt x="1579" y="491"/>
                  <a:pt x="1580" y="497"/>
                  <a:pt x="1587" y="496"/>
                </a:cubicBezTo>
                <a:cubicBezTo>
                  <a:pt x="1584" y="479"/>
                  <a:pt x="1610" y="490"/>
                  <a:pt x="1615" y="480"/>
                </a:cubicBezTo>
                <a:cubicBezTo>
                  <a:pt x="1608" y="480"/>
                  <a:pt x="1605" y="477"/>
                  <a:pt x="1603" y="472"/>
                </a:cubicBezTo>
                <a:cubicBezTo>
                  <a:pt x="1609" y="470"/>
                  <a:pt x="1624" y="477"/>
                  <a:pt x="1623" y="468"/>
                </a:cubicBezTo>
                <a:cubicBezTo>
                  <a:pt x="1606" y="456"/>
                  <a:pt x="1554" y="467"/>
                  <a:pt x="1531" y="476"/>
                </a:cubicBezTo>
                <a:close/>
                <a:moveTo>
                  <a:pt x="1631" y="492"/>
                </a:moveTo>
                <a:cubicBezTo>
                  <a:pt x="1633" y="480"/>
                  <a:pt x="1654" y="489"/>
                  <a:pt x="1659" y="480"/>
                </a:cubicBezTo>
                <a:cubicBezTo>
                  <a:pt x="1654" y="473"/>
                  <a:pt x="1617" y="481"/>
                  <a:pt x="1631" y="492"/>
                </a:cubicBezTo>
                <a:close/>
                <a:moveTo>
                  <a:pt x="1671" y="532"/>
                </a:moveTo>
                <a:cubicBezTo>
                  <a:pt x="1670" y="552"/>
                  <a:pt x="1693" y="542"/>
                  <a:pt x="1691" y="528"/>
                </a:cubicBezTo>
                <a:cubicBezTo>
                  <a:pt x="1681" y="526"/>
                  <a:pt x="1682" y="535"/>
                  <a:pt x="1671" y="53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" name="图片 1" descr="3804c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260" y="2216785"/>
            <a:ext cx="4817745" cy="481774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矩形 11"/>
          <p:cNvSpPr/>
          <p:nvPr/>
        </p:nvSpPr>
        <p:spPr>
          <a:xfrm>
            <a:off x="4641215" y="2773680"/>
            <a:ext cx="2732405" cy="4464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9090025" y="883285"/>
            <a:ext cx="1920240" cy="4464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" name="矩形 1"/>
          <p:cNvSpPr/>
          <p:nvPr/>
        </p:nvSpPr>
        <p:spPr>
          <a:xfrm>
            <a:off x="431165" y="-12700"/>
            <a:ext cx="736600" cy="214947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4" name="文本框 3"/>
          <p:cNvSpPr txBox="1"/>
          <p:nvPr/>
        </p:nvSpPr>
        <p:spPr>
          <a:xfrm flipH="1">
            <a:off x="521057" y="220345"/>
            <a:ext cx="553998" cy="1683385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 algn="dist"/>
            <a:r>
              <a:rPr lang="zh-CN" altLang="en-US" sz="2400" dirty="0">
                <a:latin typeface="经典行楷繁" panose="02010609000101010101" pitchFamily="49" charset="-122"/>
                <a:ea typeface="经典行楷繁" panose="02010609000101010101" pitchFamily="49" charset="-122"/>
                <a:cs typeface="经典行楷繁" panose="02010609000101010101" pitchFamily="49" charset="-122"/>
              </a:rPr>
              <a:t>问题及对策</a:t>
            </a:r>
          </a:p>
        </p:txBody>
      </p:sp>
      <p:pic>
        <p:nvPicPr>
          <p:cNvPr id="5" name="图片 4" descr="112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>
            <a:off x="6743700" y="3220085"/>
            <a:ext cx="5459095" cy="3639185"/>
          </a:xfrm>
          <a:prstGeom prst="rect">
            <a:avLst/>
          </a:prstGeom>
        </p:spPr>
      </p:pic>
      <p:sp>
        <p:nvSpPr>
          <p:cNvPr id="9" name="文本框 8"/>
          <p:cNvSpPr txBox="1"/>
          <p:nvPr/>
        </p:nvSpPr>
        <p:spPr>
          <a:xfrm>
            <a:off x="9197788" y="883285"/>
            <a:ext cx="1812477" cy="407291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经典行楷繁" panose="02010609000101010101" pitchFamily="49" charset="-122"/>
                <a:ea typeface="经典行楷繁" panose="02010609000101010101" pitchFamily="49" charset="-122"/>
              </a:rPr>
              <a:t>数据库方面</a:t>
            </a:r>
          </a:p>
        </p:txBody>
      </p:sp>
      <p:sp>
        <p:nvSpPr>
          <p:cNvPr id="11" name="文本框 10"/>
          <p:cNvSpPr txBox="1"/>
          <p:nvPr/>
        </p:nvSpPr>
        <p:spPr>
          <a:xfrm>
            <a:off x="7812683" y="1428441"/>
            <a:ext cx="3858260" cy="2973506"/>
          </a:xfrm>
          <a:prstGeom prst="rect">
            <a:avLst/>
          </a:prstGeom>
          <a:noFill/>
        </p:spPr>
        <p:txBody>
          <a:bodyPr wrap="square" lIns="90170" rIns="90170" rtlCol="0">
            <a:spAutoFit/>
          </a:bodyPr>
          <a:lstStyle/>
          <a:p>
            <a:pPr>
              <a:lnSpc>
                <a:spcPct val="170000"/>
              </a:lnSpc>
            </a:pPr>
            <a:r>
              <a:rPr lang="zh-CN" altLang="en-US" sz="1400" b="1" spc="100" dirty="0">
                <a:solidFill>
                  <a:schemeClr val="tx1"/>
                </a:solidFill>
                <a:uFillTx/>
                <a:latin typeface="经典行楷繁" panose="02010609000101010101" pitchFamily="49" charset="-122"/>
                <a:ea typeface="经典行楷繁" panose="02010609000101010101" pitchFamily="49" charset="-122"/>
              </a:rPr>
              <a:t>问题：在现有表结构下，直接添加新字段可能会引发数据丢失或表结构混乱。</a:t>
            </a:r>
            <a:endParaRPr lang="en-US" altLang="zh-CN" sz="1400" b="1" spc="100" dirty="0">
              <a:solidFill>
                <a:schemeClr val="tx1"/>
              </a:solidFill>
              <a:uFillTx/>
              <a:latin typeface="经典行楷繁" panose="02010609000101010101" pitchFamily="49" charset="-122"/>
              <a:ea typeface="经典行楷繁" panose="02010609000101010101" pitchFamily="49" charset="-122"/>
            </a:endParaRPr>
          </a:p>
          <a:p>
            <a:pPr>
              <a:lnSpc>
                <a:spcPct val="170000"/>
              </a:lnSpc>
            </a:pPr>
            <a:r>
              <a:rPr lang="zh-CN" altLang="en-US" sz="1400" b="1" spc="100" dirty="0">
                <a:solidFill>
                  <a:schemeClr val="tx1"/>
                </a:solidFill>
                <a:uFillTx/>
                <a:latin typeface="经典行楷繁" panose="02010609000101010101" pitchFamily="49" charset="-122"/>
                <a:ea typeface="经典行楷繁" panose="02010609000101010101" pitchFamily="49" charset="-122"/>
              </a:rPr>
              <a:t>解决方法：</a:t>
            </a:r>
          </a:p>
          <a:p>
            <a:pPr>
              <a:lnSpc>
                <a:spcPct val="170000"/>
              </a:lnSpc>
            </a:pPr>
            <a:r>
              <a:rPr lang="zh-CN" altLang="en-US" sz="1400" b="1" spc="100" dirty="0">
                <a:solidFill>
                  <a:schemeClr val="tx1"/>
                </a:solidFill>
                <a:uFillTx/>
                <a:latin typeface="经典行楷繁" panose="02010609000101010101" pitchFamily="49" charset="-122"/>
                <a:ea typeface="经典行楷繁" panose="02010609000101010101" pitchFamily="49" charset="-122"/>
              </a:rPr>
              <a:t>在进行字段添加前，备份了原有的数据库，确保可以回滚。</a:t>
            </a:r>
          </a:p>
          <a:p>
            <a:pPr>
              <a:lnSpc>
                <a:spcPct val="170000"/>
              </a:lnSpc>
            </a:pPr>
            <a:r>
              <a:rPr lang="zh-CN" altLang="en-US" sz="1400" b="1" spc="100" dirty="0">
                <a:solidFill>
                  <a:schemeClr val="tx1"/>
                </a:solidFill>
                <a:uFillTx/>
                <a:latin typeface="经典行楷繁" panose="02010609000101010101" pitchFamily="49" charset="-122"/>
                <a:ea typeface="经典行楷繁" panose="02010609000101010101" pitchFamily="49" charset="-122"/>
              </a:rPr>
              <a:t>在数据库中成功添加 </a:t>
            </a:r>
            <a:r>
              <a:rPr lang="en-US" altLang="zh-CN" sz="1400" b="1" spc="100" dirty="0" err="1">
                <a:solidFill>
                  <a:schemeClr val="tx1"/>
                </a:solidFill>
                <a:uFillTx/>
                <a:latin typeface="经典行楷繁" panose="02010609000101010101" pitchFamily="49" charset="-122"/>
                <a:ea typeface="经典行楷繁" panose="02010609000101010101" pitchFamily="49" charset="-122"/>
              </a:rPr>
              <a:t>current_exp</a:t>
            </a:r>
            <a:r>
              <a:rPr lang="en-US" altLang="zh-CN" sz="1400" b="1" spc="100" dirty="0">
                <a:solidFill>
                  <a:schemeClr val="tx1"/>
                </a:solidFill>
                <a:uFillTx/>
                <a:latin typeface="经典行楷繁" panose="02010609000101010101" pitchFamily="49" charset="-122"/>
                <a:ea typeface="经典行楷繁" panose="02010609000101010101" pitchFamily="49" charset="-122"/>
              </a:rPr>
              <a:t> </a:t>
            </a:r>
            <a:r>
              <a:rPr lang="zh-CN" altLang="en-US" sz="1400" b="1" spc="100" dirty="0">
                <a:solidFill>
                  <a:schemeClr val="tx1"/>
                </a:solidFill>
                <a:uFillTx/>
                <a:latin typeface="经典行楷繁" panose="02010609000101010101" pitchFamily="49" charset="-122"/>
                <a:ea typeface="经典行楷繁" panose="02010609000101010101" pitchFamily="49" charset="-122"/>
              </a:rPr>
              <a:t>字段，确保数据表能够正确存储玩家经验数据</a:t>
            </a:r>
          </a:p>
          <a:p>
            <a:pPr>
              <a:lnSpc>
                <a:spcPct val="170000"/>
              </a:lnSpc>
            </a:pPr>
            <a:endParaRPr lang="zh-CN" altLang="en-US" sz="1400" b="1" spc="100" dirty="0">
              <a:solidFill>
                <a:schemeClr val="tx1"/>
              </a:solidFill>
              <a:uFillTx/>
              <a:latin typeface="经典行楷繁" panose="02010609000101010101" pitchFamily="49" charset="-122"/>
              <a:ea typeface="经典行楷繁" panose="02010609000101010101" pitchFamily="49" charset="-122"/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4913331" y="2780140"/>
            <a:ext cx="2365338" cy="414794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lnSpc>
                <a:spcPct val="110000"/>
              </a:lnSpc>
            </a:pPr>
            <a:r>
              <a:rPr lang="en-US" altLang="zh-CN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20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密钥泄露问题</a:t>
            </a:r>
            <a:endParaRPr lang="zh-CN" altLang="en-US" sz="20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7" name="文本框 6"/>
          <p:cNvSpPr txBox="1"/>
          <p:nvPr/>
        </p:nvSpPr>
        <p:spPr>
          <a:xfrm>
            <a:off x="3515360" y="3220085"/>
            <a:ext cx="3858260" cy="1667508"/>
          </a:xfrm>
          <a:prstGeom prst="rect">
            <a:avLst/>
          </a:prstGeom>
          <a:noFill/>
        </p:spPr>
        <p:txBody>
          <a:bodyPr wrap="square" lIns="90170" rIns="90170" rtlCol="0">
            <a:spAutoFit/>
          </a:bodyPr>
          <a:lstStyle/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zh-CN" altLang="en-US" sz="1400" b="1" spc="100" dirty="0">
                <a:ea typeface="经典行楷繁" panose="02010609000101010101" pitchFamily="49" charset="-122"/>
              </a:rPr>
              <a:t>问题：将</a:t>
            </a:r>
            <a:r>
              <a:rPr lang="en-US" altLang="zh-CN" sz="1400" b="1" spc="100" dirty="0">
                <a:ea typeface="经典行楷繁" panose="02010609000101010101" pitchFamily="49" charset="-122"/>
              </a:rPr>
              <a:t>API</a:t>
            </a:r>
            <a:r>
              <a:rPr lang="zh-CN" altLang="en-US" sz="1400" b="1" spc="100" dirty="0">
                <a:ea typeface="经典行楷繁" panose="02010609000101010101" pitchFamily="49" charset="-122"/>
              </a:rPr>
              <a:t>密钥硬编码在代码中，可能会导致密钥泄露。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zh-CN" altLang="en-US" sz="1400" b="1" spc="100" dirty="0">
                <a:ea typeface="经典行楷繁" panose="02010609000101010101" pitchFamily="49" charset="-122"/>
              </a:rPr>
              <a:t>解决方案：将</a:t>
            </a:r>
            <a:r>
              <a:rPr lang="en-US" altLang="zh-CN" sz="1400" b="1" spc="100" dirty="0">
                <a:ea typeface="经典行楷繁" panose="02010609000101010101" pitchFamily="49" charset="-122"/>
              </a:rPr>
              <a:t>API</a:t>
            </a:r>
            <a:r>
              <a:rPr lang="zh-CN" altLang="en-US" sz="1400" b="1" spc="100" dirty="0">
                <a:ea typeface="经典行楷繁" panose="02010609000101010101" pitchFamily="49" charset="-122"/>
              </a:rPr>
              <a:t>密钥存储在环境变量中，不要直接写在代码里。这样可以在不同的部署环境中灵活配置，同时增加安全性。</a:t>
            </a:r>
          </a:p>
        </p:txBody>
      </p:sp>
      <p:sp>
        <p:nvSpPr>
          <p:cNvPr id="13" name="矩形 12"/>
          <p:cNvSpPr/>
          <p:nvPr/>
        </p:nvSpPr>
        <p:spPr>
          <a:xfrm>
            <a:off x="1016000" y="4842510"/>
            <a:ext cx="3625215" cy="446405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>
              <a:lnSpc>
                <a:spcPct val="115000"/>
              </a:lnSpc>
              <a:spcAft>
                <a:spcPts val="800"/>
              </a:spcAft>
            </a:pPr>
            <a:r>
              <a:rPr lang="zh-CN" altLang="en-US" sz="1800" b="1" kern="100" dirty="0">
                <a:solidFill>
                  <a:schemeClr val="tx1"/>
                </a:solidFill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前端与后端的数据一致性问题</a:t>
            </a:r>
            <a:endParaRPr lang="zh-CN" altLang="en-US" sz="1800" kern="100" dirty="0">
              <a:solidFill>
                <a:schemeClr val="tx1"/>
              </a:solidFill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782955" y="5288915"/>
            <a:ext cx="3858260" cy="1853713"/>
          </a:xfrm>
          <a:prstGeom prst="rect">
            <a:avLst/>
          </a:prstGeom>
          <a:noFill/>
        </p:spPr>
        <p:txBody>
          <a:bodyPr wrap="square" lIns="90170" rIns="90170" rtlCol="0">
            <a:spAutoFit/>
          </a:bodyPr>
          <a:lstStyle/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zh-CN" altLang="en-US" sz="1400" b="1" spc="100" dirty="0">
                <a:ea typeface="经典行楷繁" panose="02010609000101010101" pitchFamily="49" charset="-122"/>
              </a:rPr>
              <a:t>问题：前端和后端的数据可能不一致，导致用户体验不佳。</a:t>
            </a: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zh-CN" altLang="en-US" sz="1400" b="1" spc="100" dirty="0">
                <a:ea typeface="经典行楷繁" panose="02010609000101010101" pitchFamily="49" charset="-122"/>
              </a:rPr>
              <a:t>解决方案：确保前后端的数据同步，可以通过</a:t>
            </a:r>
            <a:r>
              <a:rPr lang="en-US" altLang="zh-CN" sz="1400" b="1" spc="100" dirty="0">
                <a:ea typeface="经典行楷繁" panose="02010609000101010101" pitchFamily="49" charset="-122"/>
              </a:rPr>
              <a:t>API</a:t>
            </a:r>
            <a:r>
              <a:rPr lang="zh-CN" altLang="en-US" sz="1400" b="1" spc="100" dirty="0">
                <a:ea typeface="经典行楷繁" panose="02010609000101010101" pitchFamily="49" charset="-122"/>
              </a:rPr>
              <a:t>文档和数据验证来保证数据的一致性。</a:t>
            </a:r>
          </a:p>
          <a:p>
            <a:pPr algn="r">
              <a:lnSpc>
                <a:spcPct val="170000"/>
              </a:lnSpc>
            </a:pPr>
            <a:endParaRPr lang="zh-CN" altLang="en-US" sz="1400" spc="100" dirty="0">
              <a:solidFill>
                <a:schemeClr val="tx1"/>
              </a:solidFill>
              <a:uFillTx/>
              <a:latin typeface="经典行楷繁" panose="02010609000101010101" pitchFamily="49" charset="-122"/>
              <a:ea typeface="经典行楷繁" panose="02010609000101010101" pitchFamily="49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3504005" y="3333010"/>
            <a:ext cx="461665" cy="147732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zh-CN" altLang="en-US" dirty="0">
                <a:solidFill>
                  <a:schemeClr val="bg1"/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添加文本信息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图文框 14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31" name="矩形 30"/>
          <p:cNvSpPr/>
          <p:nvPr/>
        </p:nvSpPr>
        <p:spPr>
          <a:xfrm>
            <a:off x="10167343" y="1971342"/>
            <a:ext cx="492443" cy="1990288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【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功能实现问题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】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</p:txBody>
      </p:sp>
      <p:cxnSp>
        <p:nvCxnSpPr>
          <p:cNvPr id="33" name="直接连接符 32"/>
          <p:cNvCxnSpPr/>
          <p:nvPr/>
        </p:nvCxnSpPr>
        <p:spPr>
          <a:xfrm>
            <a:off x="6579386" y="1484156"/>
            <a:ext cx="0" cy="299466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矩形 33"/>
          <p:cNvSpPr/>
          <p:nvPr/>
        </p:nvSpPr>
        <p:spPr>
          <a:xfrm>
            <a:off x="2252207" y="1573554"/>
            <a:ext cx="492443" cy="1759456"/>
          </a:xfrm>
          <a:prstGeom prst="rect">
            <a:avLst/>
          </a:prstGeom>
        </p:spPr>
        <p:txBody>
          <a:bodyPr vert="eaVert" wrap="none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【</a:t>
            </a: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并发连接问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】</a:t>
            </a:r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</p:txBody>
      </p:sp>
      <p:cxnSp>
        <p:nvCxnSpPr>
          <p:cNvPr id="36" name="直接连接符 35"/>
          <p:cNvCxnSpPr/>
          <p:nvPr/>
        </p:nvCxnSpPr>
        <p:spPr>
          <a:xfrm>
            <a:off x="5887681" y="1575297"/>
            <a:ext cx="0" cy="2994660"/>
          </a:xfrm>
          <a:prstGeom prst="line">
            <a:avLst/>
          </a:prstGeom>
          <a:ln>
            <a:solidFill>
              <a:schemeClr val="bg2">
                <a:lumMod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图片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7149" y="154089"/>
            <a:ext cx="7689157" cy="1753212"/>
          </a:xfrm>
          <a:prstGeom prst="rect">
            <a:avLst/>
          </a:prstGeom>
        </p:spPr>
      </p:pic>
      <p:pic>
        <p:nvPicPr>
          <p:cNvPr id="2" name="图片 1" descr="112"/>
          <p:cNvPicPr>
            <a:picLocks noChangeAspect="1"/>
          </p:cNvPicPr>
          <p:nvPr/>
        </p:nvPicPr>
        <p:blipFill>
          <a:blip r:embed="rId3" cstate="screen"/>
          <a:stretch>
            <a:fillRect/>
          </a:stretch>
        </p:blipFill>
        <p:spPr>
          <a:xfrm>
            <a:off x="75864" y="2902074"/>
            <a:ext cx="5459095" cy="3639185"/>
          </a:xfrm>
          <a:prstGeom prst="rect">
            <a:avLst/>
          </a:prstGeom>
        </p:spPr>
      </p:pic>
      <p:pic>
        <p:nvPicPr>
          <p:cNvPr id="5" name="图片 4" descr="e7d195523061f1c0092ce48a5fc95870a0687ac45bc8b2caB227BFDC40F9DB2B7A559DE97B8BDC6E716585DDCE188C7BF488BAA08C98985C74A3E1B5E305210FABE6A8AE2A6A8AB67019A6860E9B7AF5CB5BB4C4ECB992F5A5E9925548384D6C6E846EE51B84237588A197699238BE098CAA02850AEAD20773A51793160E2FED37D81FCF19B9330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30901" y="4621880"/>
            <a:ext cx="2088049" cy="2023009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2454123" y="1302872"/>
            <a:ext cx="2466870" cy="37600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并发情况问题</a:t>
            </a: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：在高下，数据库连接可能会成为瓶颈。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pPr marL="742950" lvl="1" indent="-285750">
              <a:lnSpc>
                <a:spcPct val="115000"/>
              </a:lnSpc>
              <a:spcAft>
                <a:spcPts val="800"/>
              </a:spcAft>
              <a:buFont typeface="Courier New" panose="02070309020205020404" pitchFamily="49" charset="0"/>
              <a:buChar char="o"/>
            </a:pPr>
            <a:r>
              <a:rPr lang="zh-CN" altLang="en-US" sz="1800" b="1" kern="100" dirty="0">
                <a:effectLst/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解决方案：使用连接池来管理数据库连接，这样可以复用连接，减少连接开销。</a:t>
            </a:r>
            <a:endParaRPr lang="zh-CN" altLang="en-US" sz="1800" kern="100" dirty="0">
              <a:effectLst/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7" name="文本框 6"/>
          <p:cNvSpPr txBox="1"/>
          <p:nvPr/>
        </p:nvSpPr>
        <p:spPr>
          <a:xfrm>
            <a:off x="7210539" y="1971342"/>
            <a:ext cx="272925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问题：业务尚未包括功法，丹药，装备的掉落，在炼丹和背包里没有现成的数据进行测试</a:t>
            </a:r>
            <a:endParaRPr lang="en-US" altLang="zh-CN" b="1" kern="100" dirty="0">
              <a:latin typeface="等线" panose="02010600030101010101" pitchFamily="2" charset="-122"/>
              <a:ea typeface="等线" panose="02010600030101010101" pitchFamily="2" charset="-122"/>
              <a:cs typeface="Times New Roman" panose="02020603050405020304" pitchFamily="18" charset="0"/>
            </a:endParaRPr>
          </a:p>
          <a:p>
            <a:r>
              <a:rPr lang="zh-CN" altLang="en-US" b="1" kern="100" dirty="0">
                <a:latin typeface="等线" panose="02010600030101010101" pitchFamily="2" charset="-122"/>
                <a:ea typeface="等线" panose="02010600030101010101" pitchFamily="2" charset="-122"/>
                <a:cs typeface="Times New Roman" panose="02020603050405020304" pitchFamily="18" charset="0"/>
              </a:rPr>
              <a:t>解决方案：通过数据库管理员后台自行进行装备，功法和丹药数据的添加来进行初步测试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.hb.aicdn.com/69f3508695936fe47f6be2cba2e318b3512f12c017294-dguv4V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1" y="267706"/>
            <a:ext cx="4212416" cy="631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图文框 1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970" y="2032700"/>
            <a:ext cx="657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第</a:t>
            </a:r>
          </a:p>
        </p:txBody>
      </p:sp>
      <p:sp>
        <p:nvSpPr>
          <p:cNvPr id="7" name="矩形 6"/>
          <p:cNvSpPr/>
          <p:nvPr/>
        </p:nvSpPr>
        <p:spPr>
          <a:xfrm>
            <a:off x="2452965" y="254638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叁</a:t>
            </a:r>
          </a:p>
        </p:txBody>
      </p:sp>
      <p:sp>
        <p:nvSpPr>
          <p:cNvPr id="8" name="矩形 7"/>
          <p:cNvSpPr/>
          <p:nvPr/>
        </p:nvSpPr>
        <p:spPr>
          <a:xfrm>
            <a:off x="2060962" y="3267931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章</a:t>
            </a:r>
          </a:p>
        </p:txBody>
      </p:sp>
      <p:sp>
        <p:nvSpPr>
          <p:cNvPr id="9" name="矩形 8"/>
          <p:cNvSpPr/>
          <p:nvPr/>
        </p:nvSpPr>
        <p:spPr>
          <a:xfrm rot="5400000">
            <a:off x="2785587" y="3230202"/>
            <a:ext cx="1366080" cy="27699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alpha val="48000"/>
                  </a:schemeClr>
                </a:solidFill>
                <a:latin typeface="Century Gothic" panose="020B0502020202020204" pitchFamily="34" charset="0"/>
              </a:rPr>
              <a:t>CLICK ADD TEXT</a:t>
            </a:r>
          </a:p>
        </p:txBody>
      </p:sp>
      <p:sp>
        <p:nvSpPr>
          <p:cNvPr id="10" name="矩形 9"/>
          <p:cNvSpPr/>
          <p:nvPr/>
        </p:nvSpPr>
        <p:spPr>
          <a:xfrm>
            <a:off x="6815891" y="1686980"/>
            <a:ext cx="902970" cy="398781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solidFill>
                  <a:srgbClr val="11161A"/>
                </a:solidFill>
                <a:latin typeface="华文隶书" panose="02010800040101010101" charset="-122"/>
                <a:ea typeface="华文隶书" panose="02010800040101010101" charset="-122"/>
              </a:rPr>
              <a:t>架构与测试</a:t>
            </a:r>
          </a:p>
        </p:txBody>
      </p:sp>
      <p:pic>
        <p:nvPicPr>
          <p:cNvPr id="3078" name="Picture 6" descr="https://hbimg.huabanimg.com/18735f03f570ba1552dd3fc58a97a8fe768c485610f92-UoBn7R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38816" y="3470924"/>
            <a:ext cx="2982622" cy="1988414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15" name="直接连接符 14"/>
          <p:cNvCxnSpPr/>
          <p:nvPr/>
        </p:nvCxnSpPr>
        <p:spPr>
          <a:xfrm>
            <a:off x="7763279" y="1686980"/>
            <a:ext cx="0" cy="398781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231"/>
          <p:cNvSpPr>
            <a:spLocks noEditPoints="1"/>
          </p:cNvSpPr>
          <p:nvPr/>
        </p:nvSpPr>
        <p:spPr bwMode="auto">
          <a:xfrm rot="5400000" flipV="1">
            <a:off x="7610014" y="2189748"/>
            <a:ext cx="4425214" cy="45719"/>
          </a:xfrm>
          <a:custGeom>
            <a:avLst/>
            <a:gdLst>
              <a:gd name="T0" fmla="*/ 159 w 2723"/>
              <a:gd name="T1" fmla="*/ 100 h 638"/>
              <a:gd name="T2" fmla="*/ 391 w 2723"/>
              <a:gd name="T3" fmla="*/ 96 h 638"/>
              <a:gd name="T4" fmla="*/ 663 w 2723"/>
              <a:gd name="T5" fmla="*/ 112 h 638"/>
              <a:gd name="T6" fmla="*/ 1347 w 2723"/>
              <a:gd name="T7" fmla="*/ 164 h 638"/>
              <a:gd name="T8" fmla="*/ 1399 w 2723"/>
              <a:gd name="T9" fmla="*/ 196 h 638"/>
              <a:gd name="T10" fmla="*/ 1559 w 2723"/>
              <a:gd name="T11" fmla="*/ 196 h 638"/>
              <a:gd name="T12" fmla="*/ 1855 w 2723"/>
              <a:gd name="T13" fmla="*/ 236 h 638"/>
              <a:gd name="T14" fmla="*/ 2107 w 2723"/>
              <a:gd name="T15" fmla="*/ 232 h 638"/>
              <a:gd name="T16" fmla="*/ 2447 w 2723"/>
              <a:gd name="T17" fmla="*/ 240 h 638"/>
              <a:gd name="T18" fmla="*/ 2287 w 2723"/>
              <a:gd name="T19" fmla="*/ 276 h 638"/>
              <a:gd name="T20" fmla="*/ 2623 w 2723"/>
              <a:gd name="T21" fmla="*/ 328 h 638"/>
              <a:gd name="T22" fmla="*/ 2575 w 2723"/>
              <a:gd name="T23" fmla="*/ 304 h 638"/>
              <a:gd name="T24" fmla="*/ 2563 w 2723"/>
              <a:gd name="T25" fmla="*/ 336 h 638"/>
              <a:gd name="T26" fmla="*/ 2463 w 2723"/>
              <a:gd name="T27" fmla="*/ 324 h 638"/>
              <a:gd name="T28" fmla="*/ 2419 w 2723"/>
              <a:gd name="T29" fmla="*/ 324 h 638"/>
              <a:gd name="T30" fmla="*/ 2303 w 2723"/>
              <a:gd name="T31" fmla="*/ 332 h 638"/>
              <a:gd name="T32" fmla="*/ 2231 w 2723"/>
              <a:gd name="T33" fmla="*/ 316 h 638"/>
              <a:gd name="T34" fmla="*/ 2015 w 2723"/>
              <a:gd name="T35" fmla="*/ 296 h 638"/>
              <a:gd name="T36" fmla="*/ 1899 w 2723"/>
              <a:gd name="T37" fmla="*/ 364 h 638"/>
              <a:gd name="T38" fmla="*/ 1803 w 2723"/>
              <a:gd name="T39" fmla="*/ 400 h 638"/>
              <a:gd name="T40" fmla="*/ 1755 w 2723"/>
              <a:gd name="T41" fmla="*/ 436 h 638"/>
              <a:gd name="T42" fmla="*/ 1831 w 2723"/>
              <a:gd name="T43" fmla="*/ 408 h 638"/>
              <a:gd name="T44" fmla="*/ 1899 w 2723"/>
              <a:gd name="T45" fmla="*/ 444 h 638"/>
              <a:gd name="T46" fmla="*/ 1831 w 2723"/>
              <a:gd name="T47" fmla="*/ 460 h 638"/>
              <a:gd name="T48" fmla="*/ 1755 w 2723"/>
              <a:gd name="T49" fmla="*/ 460 h 638"/>
              <a:gd name="T50" fmla="*/ 1671 w 2723"/>
              <a:gd name="T51" fmla="*/ 480 h 638"/>
              <a:gd name="T52" fmla="*/ 1963 w 2723"/>
              <a:gd name="T53" fmla="*/ 492 h 638"/>
              <a:gd name="T54" fmla="*/ 1959 w 2723"/>
              <a:gd name="T55" fmla="*/ 508 h 638"/>
              <a:gd name="T56" fmla="*/ 1875 w 2723"/>
              <a:gd name="T57" fmla="*/ 528 h 638"/>
              <a:gd name="T58" fmla="*/ 1747 w 2723"/>
              <a:gd name="T59" fmla="*/ 544 h 638"/>
              <a:gd name="T60" fmla="*/ 1595 w 2723"/>
              <a:gd name="T61" fmla="*/ 568 h 638"/>
              <a:gd name="T62" fmla="*/ 1507 w 2723"/>
              <a:gd name="T63" fmla="*/ 552 h 638"/>
              <a:gd name="T64" fmla="*/ 1343 w 2723"/>
              <a:gd name="T65" fmla="*/ 560 h 638"/>
              <a:gd name="T66" fmla="*/ 1311 w 2723"/>
              <a:gd name="T67" fmla="*/ 580 h 638"/>
              <a:gd name="T68" fmla="*/ 1019 w 2723"/>
              <a:gd name="T69" fmla="*/ 608 h 638"/>
              <a:gd name="T70" fmla="*/ 615 w 2723"/>
              <a:gd name="T71" fmla="*/ 620 h 638"/>
              <a:gd name="T72" fmla="*/ 155 w 2723"/>
              <a:gd name="T73" fmla="*/ 548 h 638"/>
              <a:gd name="T74" fmla="*/ 55 w 2723"/>
              <a:gd name="T75" fmla="*/ 464 h 638"/>
              <a:gd name="T76" fmla="*/ 35 w 2723"/>
              <a:gd name="T77" fmla="*/ 224 h 638"/>
              <a:gd name="T78" fmla="*/ 43 w 2723"/>
              <a:gd name="T79" fmla="*/ 0 h 638"/>
              <a:gd name="T80" fmla="*/ 1603 w 2723"/>
              <a:gd name="T81" fmla="*/ 208 h 638"/>
              <a:gd name="T82" fmla="*/ 1723 w 2723"/>
              <a:gd name="T83" fmla="*/ 212 h 638"/>
              <a:gd name="T84" fmla="*/ 1779 w 2723"/>
              <a:gd name="T85" fmla="*/ 220 h 638"/>
              <a:gd name="T86" fmla="*/ 2259 w 2723"/>
              <a:gd name="T87" fmla="*/ 280 h 638"/>
              <a:gd name="T88" fmla="*/ 2143 w 2723"/>
              <a:gd name="T89" fmla="*/ 280 h 638"/>
              <a:gd name="T90" fmla="*/ 1907 w 2723"/>
              <a:gd name="T91" fmla="*/ 280 h 638"/>
              <a:gd name="T92" fmla="*/ 1803 w 2723"/>
              <a:gd name="T93" fmla="*/ 340 h 638"/>
              <a:gd name="T94" fmla="*/ 1723 w 2723"/>
              <a:gd name="T95" fmla="*/ 400 h 638"/>
              <a:gd name="T96" fmla="*/ 1639 w 2723"/>
              <a:gd name="T97" fmla="*/ 376 h 638"/>
              <a:gd name="T98" fmla="*/ 1563 w 2723"/>
              <a:gd name="T99" fmla="*/ 404 h 638"/>
              <a:gd name="T100" fmla="*/ 1587 w 2723"/>
              <a:gd name="T101" fmla="*/ 440 h 638"/>
              <a:gd name="T102" fmla="*/ 1715 w 2723"/>
              <a:gd name="T103" fmla="*/ 416 h 638"/>
              <a:gd name="T104" fmla="*/ 1851 w 2723"/>
              <a:gd name="T105" fmla="*/ 420 h 638"/>
              <a:gd name="T106" fmla="*/ 1531 w 2723"/>
              <a:gd name="T107" fmla="*/ 476 h 638"/>
              <a:gd name="T108" fmla="*/ 1623 w 2723"/>
              <a:gd name="T109" fmla="*/ 468 h 638"/>
              <a:gd name="T110" fmla="*/ 1691 w 2723"/>
              <a:gd name="T111" fmla="*/ 528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23" h="638">
                <a:moveTo>
                  <a:pt x="43" y="0"/>
                </a:moveTo>
                <a:cubicBezTo>
                  <a:pt x="56" y="7"/>
                  <a:pt x="50" y="67"/>
                  <a:pt x="47" y="80"/>
                </a:cubicBezTo>
                <a:cubicBezTo>
                  <a:pt x="66" y="95"/>
                  <a:pt x="77" y="94"/>
                  <a:pt x="91" y="112"/>
                </a:cubicBezTo>
                <a:cubicBezTo>
                  <a:pt x="105" y="107"/>
                  <a:pt x="94" y="77"/>
                  <a:pt x="111" y="76"/>
                </a:cubicBezTo>
                <a:cubicBezTo>
                  <a:pt x="99" y="104"/>
                  <a:pt x="131" y="92"/>
                  <a:pt x="119" y="116"/>
                </a:cubicBezTo>
                <a:cubicBezTo>
                  <a:pt x="140" y="113"/>
                  <a:pt x="148" y="123"/>
                  <a:pt x="159" y="100"/>
                </a:cubicBezTo>
                <a:cubicBezTo>
                  <a:pt x="166" y="104"/>
                  <a:pt x="169" y="114"/>
                  <a:pt x="163" y="120"/>
                </a:cubicBezTo>
                <a:cubicBezTo>
                  <a:pt x="179" y="116"/>
                  <a:pt x="175" y="104"/>
                  <a:pt x="179" y="96"/>
                </a:cubicBezTo>
                <a:cubicBezTo>
                  <a:pt x="186" y="96"/>
                  <a:pt x="192" y="96"/>
                  <a:pt x="199" y="96"/>
                </a:cubicBezTo>
                <a:cubicBezTo>
                  <a:pt x="172" y="120"/>
                  <a:pt x="253" y="113"/>
                  <a:pt x="267" y="104"/>
                </a:cubicBezTo>
                <a:cubicBezTo>
                  <a:pt x="263" y="93"/>
                  <a:pt x="258" y="116"/>
                  <a:pt x="251" y="104"/>
                </a:cubicBezTo>
                <a:cubicBezTo>
                  <a:pt x="272" y="87"/>
                  <a:pt x="356" y="84"/>
                  <a:pt x="391" y="96"/>
                </a:cubicBezTo>
                <a:cubicBezTo>
                  <a:pt x="392" y="105"/>
                  <a:pt x="377" y="98"/>
                  <a:pt x="371" y="100"/>
                </a:cubicBezTo>
                <a:cubicBezTo>
                  <a:pt x="438" y="88"/>
                  <a:pt x="489" y="130"/>
                  <a:pt x="575" y="112"/>
                </a:cubicBezTo>
                <a:cubicBezTo>
                  <a:pt x="581" y="122"/>
                  <a:pt x="580" y="139"/>
                  <a:pt x="587" y="148"/>
                </a:cubicBezTo>
                <a:cubicBezTo>
                  <a:pt x="615" y="145"/>
                  <a:pt x="618" y="127"/>
                  <a:pt x="643" y="140"/>
                </a:cubicBezTo>
                <a:cubicBezTo>
                  <a:pt x="655" y="136"/>
                  <a:pt x="656" y="128"/>
                  <a:pt x="651" y="116"/>
                </a:cubicBezTo>
                <a:cubicBezTo>
                  <a:pt x="657" y="116"/>
                  <a:pt x="662" y="117"/>
                  <a:pt x="663" y="112"/>
                </a:cubicBezTo>
                <a:cubicBezTo>
                  <a:pt x="670" y="113"/>
                  <a:pt x="672" y="119"/>
                  <a:pt x="671" y="128"/>
                </a:cubicBezTo>
                <a:cubicBezTo>
                  <a:pt x="699" y="119"/>
                  <a:pt x="726" y="131"/>
                  <a:pt x="767" y="124"/>
                </a:cubicBezTo>
                <a:cubicBezTo>
                  <a:pt x="780" y="148"/>
                  <a:pt x="824" y="128"/>
                  <a:pt x="839" y="156"/>
                </a:cubicBezTo>
                <a:cubicBezTo>
                  <a:pt x="916" y="130"/>
                  <a:pt x="998" y="169"/>
                  <a:pt x="1071" y="148"/>
                </a:cubicBezTo>
                <a:cubicBezTo>
                  <a:pt x="1149" y="160"/>
                  <a:pt x="1213" y="167"/>
                  <a:pt x="1275" y="156"/>
                </a:cubicBezTo>
                <a:cubicBezTo>
                  <a:pt x="1282" y="193"/>
                  <a:pt x="1321" y="156"/>
                  <a:pt x="1347" y="164"/>
                </a:cubicBezTo>
                <a:cubicBezTo>
                  <a:pt x="1358" y="166"/>
                  <a:pt x="1347" y="177"/>
                  <a:pt x="1339" y="172"/>
                </a:cubicBezTo>
                <a:cubicBezTo>
                  <a:pt x="1346" y="175"/>
                  <a:pt x="1350" y="182"/>
                  <a:pt x="1359" y="184"/>
                </a:cubicBezTo>
                <a:cubicBezTo>
                  <a:pt x="1362" y="183"/>
                  <a:pt x="1363" y="180"/>
                  <a:pt x="1367" y="180"/>
                </a:cubicBezTo>
                <a:cubicBezTo>
                  <a:pt x="1370" y="169"/>
                  <a:pt x="1359" y="172"/>
                  <a:pt x="1355" y="168"/>
                </a:cubicBezTo>
                <a:cubicBezTo>
                  <a:pt x="1371" y="154"/>
                  <a:pt x="1380" y="180"/>
                  <a:pt x="1391" y="164"/>
                </a:cubicBezTo>
                <a:cubicBezTo>
                  <a:pt x="1400" y="175"/>
                  <a:pt x="1382" y="190"/>
                  <a:pt x="1399" y="196"/>
                </a:cubicBezTo>
                <a:cubicBezTo>
                  <a:pt x="1419" y="197"/>
                  <a:pt x="1404" y="182"/>
                  <a:pt x="1411" y="176"/>
                </a:cubicBezTo>
                <a:cubicBezTo>
                  <a:pt x="1414" y="172"/>
                  <a:pt x="1446" y="184"/>
                  <a:pt x="1427" y="172"/>
                </a:cubicBezTo>
                <a:cubicBezTo>
                  <a:pt x="1484" y="166"/>
                  <a:pt x="1507" y="179"/>
                  <a:pt x="1555" y="192"/>
                </a:cubicBezTo>
                <a:cubicBezTo>
                  <a:pt x="1529" y="198"/>
                  <a:pt x="1496" y="202"/>
                  <a:pt x="1483" y="200"/>
                </a:cubicBezTo>
                <a:cubicBezTo>
                  <a:pt x="1504" y="218"/>
                  <a:pt x="1563" y="206"/>
                  <a:pt x="1559" y="216"/>
                </a:cubicBezTo>
                <a:cubicBezTo>
                  <a:pt x="1565" y="211"/>
                  <a:pt x="1571" y="197"/>
                  <a:pt x="1559" y="196"/>
                </a:cubicBezTo>
                <a:cubicBezTo>
                  <a:pt x="1577" y="181"/>
                  <a:pt x="1603" y="194"/>
                  <a:pt x="1635" y="188"/>
                </a:cubicBezTo>
                <a:cubicBezTo>
                  <a:pt x="1615" y="209"/>
                  <a:pt x="1760" y="197"/>
                  <a:pt x="1799" y="196"/>
                </a:cubicBezTo>
                <a:cubicBezTo>
                  <a:pt x="1792" y="210"/>
                  <a:pt x="1798" y="216"/>
                  <a:pt x="1807" y="204"/>
                </a:cubicBezTo>
                <a:cubicBezTo>
                  <a:pt x="1816" y="205"/>
                  <a:pt x="1809" y="222"/>
                  <a:pt x="1807" y="224"/>
                </a:cubicBezTo>
                <a:cubicBezTo>
                  <a:pt x="1818" y="222"/>
                  <a:pt x="1841" y="231"/>
                  <a:pt x="1835" y="212"/>
                </a:cubicBezTo>
                <a:cubicBezTo>
                  <a:pt x="1846" y="216"/>
                  <a:pt x="1858" y="219"/>
                  <a:pt x="1855" y="236"/>
                </a:cubicBezTo>
                <a:cubicBezTo>
                  <a:pt x="1858" y="234"/>
                  <a:pt x="1861" y="232"/>
                  <a:pt x="1867" y="232"/>
                </a:cubicBezTo>
                <a:cubicBezTo>
                  <a:pt x="1862" y="227"/>
                  <a:pt x="1856" y="225"/>
                  <a:pt x="1859" y="212"/>
                </a:cubicBezTo>
                <a:cubicBezTo>
                  <a:pt x="1880" y="227"/>
                  <a:pt x="1885" y="208"/>
                  <a:pt x="1903" y="204"/>
                </a:cubicBezTo>
                <a:cubicBezTo>
                  <a:pt x="1901" y="214"/>
                  <a:pt x="1910" y="213"/>
                  <a:pt x="1907" y="224"/>
                </a:cubicBezTo>
                <a:cubicBezTo>
                  <a:pt x="1916" y="225"/>
                  <a:pt x="1911" y="212"/>
                  <a:pt x="1919" y="212"/>
                </a:cubicBezTo>
                <a:cubicBezTo>
                  <a:pt x="1959" y="231"/>
                  <a:pt x="2055" y="214"/>
                  <a:pt x="2107" y="232"/>
                </a:cubicBezTo>
                <a:cubicBezTo>
                  <a:pt x="2156" y="220"/>
                  <a:pt x="2218" y="230"/>
                  <a:pt x="2287" y="228"/>
                </a:cubicBezTo>
                <a:cubicBezTo>
                  <a:pt x="2275" y="251"/>
                  <a:pt x="2332" y="214"/>
                  <a:pt x="2351" y="228"/>
                </a:cubicBezTo>
                <a:cubicBezTo>
                  <a:pt x="2344" y="242"/>
                  <a:pt x="2351" y="240"/>
                  <a:pt x="2359" y="248"/>
                </a:cubicBezTo>
                <a:cubicBezTo>
                  <a:pt x="2368" y="247"/>
                  <a:pt x="2368" y="238"/>
                  <a:pt x="2367" y="228"/>
                </a:cubicBezTo>
                <a:cubicBezTo>
                  <a:pt x="2402" y="224"/>
                  <a:pt x="2419" y="240"/>
                  <a:pt x="2439" y="232"/>
                </a:cubicBezTo>
                <a:cubicBezTo>
                  <a:pt x="2433" y="239"/>
                  <a:pt x="2435" y="241"/>
                  <a:pt x="2447" y="240"/>
                </a:cubicBezTo>
                <a:cubicBezTo>
                  <a:pt x="2443" y="245"/>
                  <a:pt x="2443" y="255"/>
                  <a:pt x="2439" y="260"/>
                </a:cubicBezTo>
                <a:cubicBezTo>
                  <a:pt x="2410" y="260"/>
                  <a:pt x="2373" y="253"/>
                  <a:pt x="2343" y="256"/>
                </a:cubicBezTo>
                <a:cubicBezTo>
                  <a:pt x="2338" y="257"/>
                  <a:pt x="2340" y="263"/>
                  <a:pt x="2339" y="268"/>
                </a:cubicBezTo>
                <a:cubicBezTo>
                  <a:pt x="2318" y="266"/>
                  <a:pt x="2294" y="286"/>
                  <a:pt x="2287" y="264"/>
                </a:cubicBezTo>
                <a:cubicBezTo>
                  <a:pt x="2281" y="270"/>
                  <a:pt x="2277" y="278"/>
                  <a:pt x="2267" y="280"/>
                </a:cubicBezTo>
                <a:cubicBezTo>
                  <a:pt x="2269" y="289"/>
                  <a:pt x="2289" y="284"/>
                  <a:pt x="2287" y="276"/>
                </a:cubicBezTo>
                <a:cubicBezTo>
                  <a:pt x="2360" y="311"/>
                  <a:pt x="2595" y="280"/>
                  <a:pt x="2723" y="296"/>
                </a:cubicBezTo>
                <a:cubicBezTo>
                  <a:pt x="2719" y="306"/>
                  <a:pt x="2702" y="304"/>
                  <a:pt x="2687" y="304"/>
                </a:cubicBezTo>
                <a:cubicBezTo>
                  <a:pt x="2682" y="317"/>
                  <a:pt x="2674" y="328"/>
                  <a:pt x="2663" y="336"/>
                </a:cubicBezTo>
                <a:cubicBezTo>
                  <a:pt x="2654" y="333"/>
                  <a:pt x="2666" y="318"/>
                  <a:pt x="2667" y="312"/>
                </a:cubicBezTo>
                <a:cubicBezTo>
                  <a:pt x="2648" y="305"/>
                  <a:pt x="2636" y="321"/>
                  <a:pt x="2627" y="332"/>
                </a:cubicBezTo>
                <a:cubicBezTo>
                  <a:pt x="2624" y="333"/>
                  <a:pt x="2623" y="330"/>
                  <a:pt x="2623" y="328"/>
                </a:cubicBezTo>
                <a:cubicBezTo>
                  <a:pt x="2620" y="328"/>
                  <a:pt x="2618" y="328"/>
                  <a:pt x="2615" y="328"/>
                </a:cubicBezTo>
                <a:cubicBezTo>
                  <a:pt x="2612" y="316"/>
                  <a:pt x="2622" y="316"/>
                  <a:pt x="2619" y="304"/>
                </a:cubicBezTo>
                <a:cubicBezTo>
                  <a:pt x="2610" y="309"/>
                  <a:pt x="2597" y="311"/>
                  <a:pt x="2599" y="328"/>
                </a:cubicBezTo>
                <a:cubicBezTo>
                  <a:pt x="2591" y="328"/>
                  <a:pt x="2583" y="328"/>
                  <a:pt x="2575" y="328"/>
                </a:cubicBezTo>
                <a:cubicBezTo>
                  <a:pt x="2577" y="323"/>
                  <a:pt x="2580" y="320"/>
                  <a:pt x="2587" y="320"/>
                </a:cubicBezTo>
                <a:cubicBezTo>
                  <a:pt x="2583" y="315"/>
                  <a:pt x="2583" y="305"/>
                  <a:pt x="2575" y="304"/>
                </a:cubicBezTo>
                <a:cubicBezTo>
                  <a:pt x="2567" y="305"/>
                  <a:pt x="2574" y="322"/>
                  <a:pt x="2567" y="324"/>
                </a:cubicBezTo>
                <a:cubicBezTo>
                  <a:pt x="2558" y="322"/>
                  <a:pt x="2568" y="302"/>
                  <a:pt x="2555" y="304"/>
                </a:cubicBezTo>
                <a:cubicBezTo>
                  <a:pt x="2557" y="313"/>
                  <a:pt x="2542" y="318"/>
                  <a:pt x="2531" y="324"/>
                </a:cubicBezTo>
                <a:cubicBezTo>
                  <a:pt x="2538" y="335"/>
                  <a:pt x="2550" y="320"/>
                  <a:pt x="2555" y="316"/>
                </a:cubicBezTo>
                <a:cubicBezTo>
                  <a:pt x="2563" y="316"/>
                  <a:pt x="2553" y="332"/>
                  <a:pt x="2547" y="332"/>
                </a:cubicBezTo>
                <a:cubicBezTo>
                  <a:pt x="2550" y="338"/>
                  <a:pt x="2553" y="331"/>
                  <a:pt x="2563" y="336"/>
                </a:cubicBezTo>
                <a:cubicBezTo>
                  <a:pt x="2567" y="349"/>
                  <a:pt x="2550" y="341"/>
                  <a:pt x="2551" y="352"/>
                </a:cubicBezTo>
                <a:cubicBezTo>
                  <a:pt x="2543" y="337"/>
                  <a:pt x="2538" y="349"/>
                  <a:pt x="2535" y="360"/>
                </a:cubicBezTo>
                <a:cubicBezTo>
                  <a:pt x="2528" y="356"/>
                  <a:pt x="2530" y="344"/>
                  <a:pt x="2515" y="348"/>
                </a:cubicBezTo>
                <a:cubicBezTo>
                  <a:pt x="2518" y="336"/>
                  <a:pt x="2521" y="343"/>
                  <a:pt x="2531" y="344"/>
                </a:cubicBezTo>
                <a:cubicBezTo>
                  <a:pt x="2525" y="344"/>
                  <a:pt x="2514" y="304"/>
                  <a:pt x="2523" y="312"/>
                </a:cubicBezTo>
                <a:cubicBezTo>
                  <a:pt x="2504" y="296"/>
                  <a:pt x="2487" y="318"/>
                  <a:pt x="2463" y="324"/>
                </a:cubicBezTo>
                <a:cubicBezTo>
                  <a:pt x="2464" y="333"/>
                  <a:pt x="2480" y="326"/>
                  <a:pt x="2487" y="328"/>
                </a:cubicBezTo>
                <a:cubicBezTo>
                  <a:pt x="2470" y="341"/>
                  <a:pt x="2441" y="340"/>
                  <a:pt x="2427" y="356"/>
                </a:cubicBezTo>
                <a:cubicBezTo>
                  <a:pt x="2432" y="339"/>
                  <a:pt x="2427" y="340"/>
                  <a:pt x="2423" y="324"/>
                </a:cubicBezTo>
                <a:cubicBezTo>
                  <a:pt x="2411" y="327"/>
                  <a:pt x="2428" y="334"/>
                  <a:pt x="2423" y="344"/>
                </a:cubicBezTo>
                <a:cubicBezTo>
                  <a:pt x="2418" y="349"/>
                  <a:pt x="2409" y="349"/>
                  <a:pt x="2399" y="348"/>
                </a:cubicBezTo>
                <a:cubicBezTo>
                  <a:pt x="2400" y="334"/>
                  <a:pt x="2408" y="328"/>
                  <a:pt x="2419" y="324"/>
                </a:cubicBezTo>
                <a:cubicBezTo>
                  <a:pt x="2415" y="309"/>
                  <a:pt x="2408" y="311"/>
                  <a:pt x="2423" y="304"/>
                </a:cubicBezTo>
                <a:cubicBezTo>
                  <a:pt x="2419" y="289"/>
                  <a:pt x="2407" y="319"/>
                  <a:pt x="2403" y="304"/>
                </a:cubicBezTo>
                <a:cubicBezTo>
                  <a:pt x="2398" y="305"/>
                  <a:pt x="2400" y="311"/>
                  <a:pt x="2399" y="316"/>
                </a:cubicBezTo>
                <a:cubicBezTo>
                  <a:pt x="2382" y="321"/>
                  <a:pt x="2384" y="309"/>
                  <a:pt x="2367" y="320"/>
                </a:cubicBezTo>
                <a:cubicBezTo>
                  <a:pt x="2374" y="329"/>
                  <a:pt x="2384" y="333"/>
                  <a:pt x="2383" y="340"/>
                </a:cubicBezTo>
                <a:cubicBezTo>
                  <a:pt x="2353" y="345"/>
                  <a:pt x="2342" y="332"/>
                  <a:pt x="2303" y="332"/>
                </a:cubicBezTo>
                <a:cubicBezTo>
                  <a:pt x="2302" y="326"/>
                  <a:pt x="2307" y="325"/>
                  <a:pt x="2307" y="320"/>
                </a:cubicBezTo>
                <a:cubicBezTo>
                  <a:pt x="2290" y="324"/>
                  <a:pt x="2269" y="325"/>
                  <a:pt x="2247" y="324"/>
                </a:cubicBezTo>
                <a:cubicBezTo>
                  <a:pt x="2249" y="319"/>
                  <a:pt x="2252" y="316"/>
                  <a:pt x="2259" y="316"/>
                </a:cubicBezTo>
                <a:cubicBezTo>
                  <a:pt x="2255" y="308"/>
                  <a:pt x="2241" y="310"/>
                  <a:pt x="2243" y="296"/>
                </a:cubicBezTo>
                <a:cubicBezTo>
                  <a:pt x="2236" y="295"/>
                  <a:pt x="2235" y="301"/>
                  <a:pt x="2227" y="300"/>
                </a:cubicBezTo>
                <a:cubicBezTo>
                  <a:pt x="2226" y="307"/>
                  <a:pt x="2232" y="308"/>
                  <a:pt x="2231" y="316"/>
                </a:cubicBezTo>
                <a:cubicBezTo>
                  <a:pt x="2217" y="309"/>
                  <a:pt x="2194" y="309"/>
                  <a:pt x="2195" y="328"/>
                </a:cubicBezTo>
                <a:cubicBezTo>
                  <a:pt x="2182" y="322"/>
                  <a:pt x="2201" y="308"/>
                  <a:pt x="2191" y="304"/>
                </a:cubicBezTo>
                <a:cubicBezTo>
                  <a:pt x="2166" y="308"/>
                  <a:pt x="2168" y="317"/>
                  <a:pt x="2143" y="316"/>
                </a:cubicBezTo>
                <a:cubicBezTo>
                  <a:pt x="2143" y="309"/>
                  <a:pt x="2146" y="306"/>
                  <a:pt x="2151" y="304"/>
                </a:cubicBezTo>
                <a:cubicBezTo>
                  <a:pt x="2143" y="282"/>
                  <a:pt x="2112" y="306"/>
                  <a:pt x="2103" y="308"/>
                </a:cubicBezTo>
                <a:cubicBezTo>
                  <a:pt x="2070" y="314"/>
                  <a:pt x="2032" y="310"/>
                  <a:pt x="2015" y="296"/>
                </a:cubicBezTo>
                <a:cubicBezTo>
                  <a:pt x="2009" y="298"/>
                  <a:pt x="2017" y="301"/>
                  <a:pt x="2015" y="308"/>
                </a:cubicBezTo>
                <a:cubicBezTo>
                  <a:pt x="2006" y="301"/>
                  <a:pt x="1990" y="312"/>
                  <a:pt x="1975" y="312"/>
                </a:cubicBezTo>
                <a:cubicBezTo>
                  <a:pt x="1969" y="303"/>
                  <a:pt x="1967" y="305"/>
                  <a:pt x="1971" y="292"/>
                </a:cubicBezTo>
                <a:cubicBezTo>
                  <a:pt x="1934" y="289"/>
                  <a:pt x="1924" y="312"/>
                  <a:pt x="1895" y="316"/>
                </a:cubicBezTo>
                <a:cubicBezTo>
                  <a:pt x="1894" y="325"/>
                  <a:pt x="1909" y="318"/>
                  <a:pt x="1915" y="320"/>
                </a:cubicBezTo>
                <a:cubicBezTo>
                  <a:pt x="1918" y="352"/>
                  <a:pt x="1891" y="344"/>
                  <a:pt x="1899" y="364"/>
                </a:cubicBezTo>
                <a:cubicBezTo>
                  <a:pt x="1885" y="364"/>
                  <a:pt x="1884" y="352"/>
                  <a:pt x="1879" y="344"/>
                </a:cubicBezTo>
                <a:cubicBezTo>
                  <a:pt x="1831" y="350"/>
                  <a:pt x="1836" y="356"/>
                  <a:pt x="1787" y="348"/>
                </a:cubicBezTo>
                <a:cubicBezTo>
                  <a:pt x="1787" y="353"/>
                  <a:pt x="1787" y="359"/>
                  <a:pt x="1787" y="364"/>
                </a:cubicBezTo>
                <a:cubicBezTo>
                  <a:pt x="1831" y="393"/>
                  <a:pt x="1869" y="380"/>
                  <a:pt x="1915" y="396"/>
                </a:cubicBezTo>
                <a:cubicBezTo>
                  <a:pt x="1873" y="406"/>
                  <a:pt x="1845" y="391"/>
                  <a:pt x="1811" y="384"/>
                </a:cubicBezTo>
                <a:cubicBezTo>
                  <a:pt x="1806" y="387"/>
                  <a:pt x="1804" y="393"/>
                  <a:pt x="1803" y="400"/>
                </a:cubicBezTo>
                <a:cubicBezTo>
                  <a:pt x="1793" y="402"/>
                  <a:pt x="1794" y="393"/>
                  <a:pt x="1783" y="396"/>
                </a:cubicBezTo>
                <a:cubicBezTo>
                  <a:pt x="1782" y="385"/>
                  <a:pt x="1789" y="383"/>
                  <a:pt x="1799" y="384"/>
                </a:cubicBezTo>
                <a:cubicBezTo>
                  <a:pt x="1781" y="371"/>
                  <a:pt x="1771" y="399"/>
                  <a:pt x="1747" y="392"/>
                </a:cubicBezTo>
                <a:cubicBezTo>
                  <a:pt x="1747" y="402"/>
                  <a:pt x="1764" y="396"/>
                  <a:pt x="1759" y="412"/>
                </a:cubicBezTo>
                <a:cubicBezTo>
                  <a:pt x="1750" y="411"/>
                  <a:pt x="1744" y="406"/>
                  <a:pt x="1731" y="408"/>
                </a:cubicBezTo>
                <a:cubicBezTo>
                  <a:pt x="1743" y="415"/>
                  <a:pt x="1763" y="420"/>
                  <a:pt x="1755" y="436"/>
                </a:cubicBezTo>
                <a:cubicBezTo>
                  <a:pt x="1774" y="432"/>
                  <a:pt x="1748" y="406"/>
                  <a:pt x="1775" y="408"/>
                </a:cubicBezTo>
                <a:cubicBezTo>
                  <a:pt x="1778" y="411"/>
                  <a:pt x="1785" y="428"/>
                  <a:pt x="1771" y="424"/>
                </a:cubicBezTo>
                <a:cubicBezTo>
                  <a:pt x="1772" y="427"/>
                  <a:pt x="1775" y="428"/>
                  <a:pt x="1775" y="432"/>
                </a:cubicBezTo>
                <a:cubicBezTo>
                  <a:pt x="1790" y="432"/>
                  <a:pt x="1785" y="426"/>
                  <a:pt x="1783" y="416"/>
                </a:cubicBezTo>
                <a:cubicBezTo>
                  <a:pt x="1794" y="421"/>
                  <a:pt x="1802" y="429"/>
                  <a:pt x="1815" y="432"/>
                </a:cubicBezTo>
                <a:cubicBezTo>
                  <a:pt x="1824" y="428"/>
                  <a:pt x="1830" y="420"/>
                  <a:pt x="1831" y="408"/>
                </a:cubicBezTo>
                <a:cubicBezTo>
                  <a:pt x="1841" y="417"/>
                  <a:pt x="1850" y="404"/>
                  <a:pt x="1863" y="404"/>
                </a:cubicBezTo>
                <a:cubicBezTo>
                  <a:pt x="1866" y="416"/>
                  <a:pt x="1855" y="422"/>
                  <a:pt x="1875" y="428"/>
                </a:cubicBezTo>
                <a:cubicBezTo>
                  <a:pt x="1880" y="420"/>
                  <a:pt x="1886" y="412"/>
                  <a:pt x="1903" y="416"/>
                </a:cubicBezTo>
                <a:cubicBezTo>
                  <a:pt x="1902" y="425"/>
                  <a:pt x="1893" y="425"/>
                  <a:pt x="1883" y="424"/>
                </a:cubicBezTo>
                <a:cubicBezTo>
                  <a:pt x="1885" y="433"/>
                  <a:pt x="1904" y="424"/>
                  <a:pt x="1907" y="432"/>
                </a:cubicBezTo>
                <a:cubicBezTo>
                  <a:pt x="1910" y="440"/>
                  <a:pt x="1887" y="440"/>
                  <a:pt x="1899" y="444"/>
                </a:cubicBezTo>
                <a:cubicBezTo>
                  <a:pt x="1889" y="446"/>
                  <a:pt x="1876" y="454"/>
                  <a:pt x="1855" y="456"/>
                </a:cubicBezTo>
                <a:cubicBezTo>
                  <a:pt x="1854" y="471"/>
                  <a:pt x="1878" y="460"/>
                  <a:pt x="1871" y="480"/>
                </a:cubicBezTo>
                <a:cubicBezTo>
                  <a:pt x="1863" y="472"/>
                  <a:pt x="1855" y="471"/>
                  <a:pt x="1843" y="476"/>
                </a:cubicBezTo>
                <a:cubicBezTo>
                  <a:pt x="1844" y="473"/>
                  <a:pt x="1847" y="472"/>
                  <a:pt x="1847" y="468"/>
                </a:cubicBezTo>
                <a:cubicBezTo>
                  <a:pt x="1832" y="472"/>
                  <a:pt x="1831" y="479"/>
                  <a:pt x="1819" y="472"/>
                </a:cubicBezTo>
                <a:cubicBezTo>
                  <a:pt x="1823" y="468"/>
                  <a:pt x="1820" y="457"/>
                  <a:pt x="1831" y="460"/>
                </a:cubicBezTo>
                <a:cubicBezTo>
                  <a:pt x="1829" y="452"/>
                  <a:pt x="1822" y="450"/>
                  <a:pt x="1823" y="440"/>
                </a:cubicBezTo>
                <a:cubicBezTo>
                  <a:pt x="1812" y="445"/>
                  <a:pt x="1803" y="452"/>
                  <a:pt x="1799" y="464"/>
                </a:cubicBezTo>
                <a:cubicBezTo>
                  <a:pt x="1781" y="464"/>
                  <a:pt x="1766" y="449"/>
                  <a:pt x="1755" y="464"/>
                </a:cubicBezTo>
                <a:cubicBezTo>
                  <a:pt x="1754" y="473"/>
                  <a:pt x="1769" y="466"/>
                  <a:pt x="1775" y="468"/>
                </a:cubicBezTo>
                <a:cubicBezTo>
                  <a:pt x="1778" y="484"/>
                  <a:pt x="1760" y="479"/>
                  <a:pt x="1747" y="480"/>
                </a:cubicBezTo>
                <a:cubicBezTo>
                  <a:pt x="1746" y="470"/>
                  <a:pt x="1753" y="468"/>
                  <a:pt x="1755" y="460"/>
                </a:cubicBezTo>
                <a:cubicBezTo>
                  <a:pt x="1745" y="458"/>
                  <a:pt x="1726" y="465"/>
                  <a:pt x="1723" y="456"/>
                </a:cubicBezTo>
                <a:cubicBezTo>
                  <a:pt x="1725" y="469"/>
                  <a:pt x="1710" y="457"/>
                  <a:pt x="1703" y="464"/>
                </a:cubicBezTo>
                <a:cubicBezTo>
                  <a:pt x="1694" y="465"/>
                  <a:pt x="1701" y="450"/>
                  <a:pt x="1699" y="444"/>
                </a:cubicBezTo>
                <a:cubicBezTo>
                  <a:pt x="1688" y="454"/>
                  <a:pt x="1685" y="462"/>
                  <a:pt x="1667" y="472"/>
                </a:cubicBezTo>
                <a:cubicBezTo>
                  <a:pt x="1670" y="476"/>
                  <a:pt x="1681" y="471"/>
                  <a:pt x="1687" y="480"/>
                </a:cubicBezTo>
                <a:cubicBezTo>
                  <a:pt x="1683" y="493"/>
                  <a:pt x="1678" y="483"/>
                  <a:pt x="1671" y="480"/>
                </a:cubicBezTo>
                <a:cubicBezTo>
                  <a:pt x="1671" y="502"/>
                  <a:pt x="1728" y="490"/>
                  <a:pt x="1723" y="484"/>
                </a:cubicBezTo>
                <a:cubicBezTo>
                  <a:pt x="1743" y="493"/>
                  <a:pt x="1793" y="489"/>
                  <a:pt x="1835" y="480"/>
                </a:cubicBezTo>
                <a:cubicBezTo>
                  <a:pt x="1837" y="483"/>
                  <a:pt x="1839" y="486"/>
                  <a:pt x="1839" y="492"/>
                </a:cubicBezTo>
                <a:cubicBezTo>
                  <a:pt x="1844" y="484"/>
                  <a:pt x="1851" y="481"/>
                  <a:pt x="1851" y="496"/>
                </a:cubicBezTo>
                <a:cubicBezTo>
                  <a:pt x="1866" y="468"/>
                  <a:pt x="1926" y="520"/>
                  <a:pt x="1943" y="480"/>
                </a:cubicBezTo>
                <a:cubicBezTo>
                  <a:pt x="1952" y="481"/>
                  <a:pt x="1960" y="484"/>
                  <a:pt x="1963" y="492"/>
                </a:cubicBezTo>
                <a:cubicBezTo>
                  <a:pt x="1965" y="484"/>
                  <a:pt x="1986" y="479"/>
                  <a:pt x="1975" y="492"/>
                </a:cubicBezTo>
                <a:cubicBezTo>
                  <a:pt x="1990" y="495"/>
                  <a:pt x="1989" y="482"/>
                  <a:pt x="1999" y="480"/>
                </a:cubicBezTo>
                <a:cubicBezTo>
                  <a:pt x="1997" y="472"/>
                  <a:pt x="1983" y="477"/>
                  <a:pt x="1987" y="464"/>
                </a:cubicBezTo>
                <a:cubicBezTo>
                  <a:pt x="1992" y="467"/>
                  <a:pt x="1998" y="469"/>
                  <a:pt x="2007" y="468"/>
                </a:cubicBezTo>
                <a:cubicBezTo>
                  <a:pt x="2017" y="492"/>
                  <a:pt x="2012" y="486"/>
                  <a:pt x="2019" y="508"/>
                </a:cubicBezTo>
                <a:cubicBezTo>
                  <a:pt x="2003" y="490"/>
                  <a:pt x="1982" y="521"/>
                  <a:pt x="1959" y="508"/>
                </a:cubicBezTo>
                <a:cubicBezTo>
                  <a:pt x="1961" y="505"/>
                  <a:pt x="1963" y="502"/>
                  <a:pt x="1963" y="496"/>
                </a:cubicBezTo>
                <a:cubicBezTo>
                  <a:pt x="1939" y="502"/>
                  <a:pt x="1921" y="513"/>
                  <a:pt x="1891" y="512"/>
                </a:cubicBezTo>
                <a:cubicBezTo>
                  <a:pt x="1890" y="505"/>
                  <a:pt x="1894" y="504"/>
                  <a:pt x="1899" y="504"/>
                </a:cubicBezTo>
                <a:cubicBezTo>
                  <a:pt x="1882" y="490"/>
                  <a:pt x="1890" y="516"/>
                  <a:pt x="1891" y="528"/>
                </a:cubicBezTo>
                <a:cubicBezTo>
                  <a:pt x="1878" y="523"/>
                  <a:pt x="1892" y="515"/>
                  <a:pt x="1875" y="512"/>
                </a:cubicBezTo>
                <a:cubicBezTo>
                  <a:pt x="1863" y="515"/>
                  <a:pt x="1879" y="521"/>
                  <a:pt x="1875" y="528"/>
                </a:cubicBezTo>
                <a:cubicBezTo>
                  <a:pt x="1872" y="525"/>
                  <a:pt x="1855" y="518"/>
                  <a:pt x="1859" y="532"/>
                </a:cubicBezTo>
                <a:cubicBezTo>
                  <a:pt x="1853" y="525"/>
                  <a:pt x="1841" y="524"/>
                  <a:pt x="1839" y="512"/>
                </a:cubicBezTo>
                <a:cubicBezTo>
                  <a:pt x="1817" y="521"/>
                  <a:pt x="1792" y="526"/>
                  <a:pt x="1779" y="544"/>
                </a:cubicBezTo>
                <a:cubicBezTo>
                  <a:pt x="1768" y="538"/>
                  <a:pt x="1790" y="531"/>
                  <a:pt x="1791" y="524"/>
                </a:cubicBezTo>
                <a:cubicBezTo>
                  <a:pt x="1770" y="524"/>
                  <a:pt x="1773" y="512"/>
                  <a:pt x="1747" y="520"/>
                </a:cubicBezTo>
                <a:cubicBezTo>
                  <a:pt x="1747" y="535"/>
                  <a:pt x="1751" y="531"/>
                  <a:pt x="1747" y="544"/>
                </a:cubicBezTo>
                <a:cubicBezTo>
                  <a:pt x="1740" y="552"/>
                  <a:pt x="1714" y="541"/>
                  <a:pt x="1715" y="556"/>
                </a:cubicBezTo>
                <a:cubicBezTo>
                  <a:pt x="1699" y="541"/>
                  <a:pt x="1693" y="557"/>
                  <a:pt x="1679" y="564"/>
                </a:cubicBezTo>
                <a:cubicBezTo>
                  <a:pt x="1669" y="564"/>
                  <a:pt x="1678" y="551"/>
                  <a:pt x="1683" y="552"/>
                </a:cubicBezTo>
                <a:cubicBezTo>
                  <a:pt x="1661" y="535"/>
                  <a:pt x="1622" y="539"/>
                  <a:pt x="1603" y="552"/>
                </a:cubicBezTo>
                <a:cubicBezTo>
                  <a:pt x="1605" y="556"/>
                  <a:pt x="1607" y="559"/>
                  <a:pt x="1611" y="560"/>
                </a:cubicBezTo>
                <a:cubicBezTo>
                  <a:pt x="1608" y="565"/>
                  <a:pt x="1602" y="567"/>
                  <a:pt x="1595" y="568"/>
                </a:cubicBezTo>
                <a:cubicBezTo>
                  <a:pt x="1587" y="558"/>
                  <a:pt x="1604" y="550"/>
                  <a:pt x="1607" y="540"/>
                </a:cubicBezTo>
                <a:cubicBezTo>
                  <a:pt x="1593" y="521"/>
                  <a:pt x="1569" y="542"/>
                  <a:pt x="1547" y="540"/>
                </a:cubicBezTo>
                <a:cubicBezTo>
                  <a:pt x="1548" y="537"/>
                  <a:pt x="1551" y="536"/>
                  <a:pt x="1551" y="532"/>
                </a:cubicBezTo>
                <a:cubicBezTo>
                  <a:pt x="1543" y="532"/>
                  <a:pt x="1535" y="532"/>
                  <a:pt x="1527" y="532"/>
                </a:cubicBezTo>
                <a:cubicBezTo>
                  <a:pt x="1550" y="544"/>
                  <a:pt x="1522" y="555"/>
                  <a:pt x="1511" y="564"/>
                </a:cubicBezTo>
                <a:cubicBezTo>
                  <a:pt x="1503" y="562"/>
                  <a:pt x="1503" y="558"/>
                  <a:pt x="1507" y="552"/>
                </a:cubicBezTo>
                <a:cubicBezTo>
                  <a:pt x="1497" y="557"/>
                  <a:pt x="1480" y="558"/>
                  <a:pt x="1491" y="544"/>
                </a:cubicBezTo>
                <a:cubicBezTo>
                  <a:pt x="1476" y="542"/>
                  <a:pt x="1477" y="556"/>
                  <a:pt x="1471" y="564"/>
                </a:cubicBezTo>
                <a:cubicBezTo>
                  <a:pt x="1433" y="564"/>
                  <a:pt x="1409" y="594"/>
                  <a:pt x="1387" y="568"/>
                </a:cubicBezTo>
                <a:cubicBezTo>
                  <a:pt x="1395" y="558"/>
                  <a:pt x="1402" y="576"/>
                  <a:pt x="1395" y="556"/>
                </a:cubicBezTo>
                <a:cubicBezTo>
                  <a:pt x="1410" y="557"/>
                  <a:pt x="1414" y="546"/>
                  <a:pt x="1427" y="544"/>
                </a:cubicBezTo>
                <a:cubicBezTo>
                  <a:pt x="1398" y="542"/>
                  <a:pt x="1371" y="552"/>
                  <a:pt x="1343" y="560"/>
                </a:cubicBezTo>
                <a:cubicBezTo>
                  <a:pt x="1343" y="556"/>
                  <a:pt x="1343" y="552"/>
                  <a:pt x="1343" y="548"/>
                </a:cubicBezTo>
                <a:cubicBezTo>
                  <a:pt x="1329" y="550"/>
                  <a:pt x="1312" y="549"/>
                  <a:pt x="1307" y="560"/>
                </a:cubicBezTo>
                <a:cubicBezTo>
                  <a:pt x="1324" y="559"/>
                  <a:pt x="1346" y="570"/>
                  <a:pt x="1371" y="564"/>
                </a:cubicBezTo>
                <a:cubicBezTo>
                  <a:pt x="1365" y="576"/>
                  <a:pt x="1343" y="570"/>
                  <a:pt x="1343" y="588"/>
                </a:cubicBezTo>
                <a:cubicBezTo>
                  <a:pt x="1331" y="585"/>
                  <a:pt x="1347" y="579"/>
                  <a:pt x="1343" y="572"/>
                </a:cubicBezTo>
                <a:cubicBezTo>
                  <a:pt x="1330" y="581"/>
                  <a:pt x="1325" y="577"/>
                  <a:pt x="1311" y="580"/>
                </a:cubicBezTo>
                <a:cubicBezTo>
                  <a:pt x="1310" y="569"/>
                  <a:pt x="1300" y="564"/>
                  <a:pt x="1303" y="540"/>
                </a:cubicBezTo>
                <a:cubicBezTo>
                  <a:pt x="1294" y="559"/>
                  <a:pt x="1255" y="548"/>
                  <a:pt x="1263" y="584"/>
                </a:cubicBezTo>
                <a:cubicBezTo>
                  <a:pt x="1206" y="579"/>
                  <a:pt x="1159" y="585"/>
                  <a:pt x="1095" y="580"/>
                </a:cubicBezTo>
                <a:cubicBezTo>
                  <a:pt x="1091" y="602"/>
                  <a:pt x="1060" y="595"/>
                  <a:pt x="1035" y="596"/>
                </a:cubicBezTo>
                <a:cubicBezTo>
                  <a:pt x="1036" y="610"/>
                  <a:pt x="1019" y="614"/>
                  <a:pt x="995" y="612"/>
                </a:cubicBezTo>
                <a:cubicBezTo>
                  <a:pt x="995" y="601"/>
                  <a:pt x="1014" y="602"/>
                  <a:pt x="1019" y="608"/>
                </a:cubicBezTo>
                <a:cubicBezTo>
                  <a:pt x="1002" y="585"/>
                  <a:pt x="981" y="614"/>
                  <a:pt x="955" y="616"/>
                </a:cubicBezTo>
                <a:cubicBezTo>
                  <a:pt x="930" y="618"/>
                  <a:pt x="898" y="597"/>
                  <a:pt x="879" y="620"/>
                </a:cubicBezTo>
                <a:cubicBezTo>
                  <a:pt x="848" y="610"/>
                  <a:pt x="794" y="623"/>
                  <a:pt x="763" y="612"/>
                </a:cubicBezTo>
                <a:cubicBezTo>
                  <a:pt x="761" y="621"/>
                  <a:pt x="769" y="620"/>
                  <a:pt x="775" y="620"/>
                </a:cubicBezTo>
                <a:cubicBezTo>
                  <a:pt x="724" y="638"/>
                  <a:pt x="678" y="608"/>
                  <a:pt x="631" y="636"/>
                </a:cubicBezTo>
                <a:cubicBezTo>
                  <a:pt x="620" y="637"/>
                  <a:pt x="621" y="625"/>
                  <a:pt x="615" y="620"/>
                </a:cubicBezTo>
                <a:cubicBezTo>
                  <a:pt x="519" y="638"/>
                  <a:pt x="435" y="611"/>
                  <a:pt x="347" y="604"/>
                </a:cubicBezTo>
                <a:cubicBezTo>
                  <a:pt x="307" y="582"/>
                  <a:pt x="237" y="558"/>
                  <a:pt x="187" y="572"/>
                </a:cubicBezTo>
                <a:cubicBezTo>
                  <a:pt x="198" y="551"/>
                  <a:pt x="172" y="538"/>
                  <a:pt x="143" y="544"/>
                </a:cubicBezTo>
                <a:cubicBezTo>
                  <a:pt x="153" y="537"/>
                  <a:pt x="151" y="535"/>
                  <a:pt x="135" y="536"/>
                </a:cubicBezTo>
                <a:cubicBezTo>
                  <a:pt x="134" y="542"/>
                  <a:pt x="139" y="543"/>
                  <a:pt x="139" y="548"/>
                </a:cubicBezTo>
                <a:cubicBezTo>
                  <a:pt x="140" y="558"/>
                  <a:pt x="146" y="543"/>
                  <a:pt x="155" y="548"/>
                </a:cubicBezTo>
                <a:cubicBezTo>
                  <a:pt x="155" y="557"/>
                  <a:pt x="148" y="560"/>
                  <a:pt x="151" y="572"/>
                </a:cubicBezTo>
                <a:cubicBezTo>
                  <a:pt x="138" y="564"/>
                  <a:pt x="136" y="567"/>
                  <a:pt x="127" y="552"/>
                </a:cubicBezTo>
                <a:cubicBezTo>
                  <a:pt x="140" y="544"/>
                  <a:pt x="118" y="533"/>
                  <a:pt x="123" y="516"/>
                </a:cubicBezTo>
                <a:cubicBezTo>
                  <a:pt x="113" y="513"/>
                  <a:pt x="84" y="504"/>
                  <a:pt x="79" y="484"/>
                </a:cubicBezTo>
                <a:cubicBezTo>
                  <a:pt x="71" y="483"/>
                  <a:pt x="66" y="485"/>
                  <a:pt x="67" y="492"/>
                </a:cubicBezTo>
                <a:cubicBezTo>
                  <a:pt x="58" y="488"/>
                  <a:pt x="54" y="478"/>
                  <a:pt x="55" y="464"/>
                </a:cubicBezTo>
                <a:cubicBezTo>
                  <a:pt x="18" y="453"/>
                  <a:pt x="0" y="368"/>
                  <a:pt x="47" y="344"/>
                </a:cubicBezTo>
                <a:cubicBezTo>
                  <a:pt x="48" y="323"/>
                  <a:pt x="40" y="311"/>
                  <a:pt x="23" y="308"/>
                </a:cubicBezTo>
                <a:cubicBezTo>
                  <a:pt x="26" y="305"/>
                  <a:pt x="29" y="297"/>
                  <a:pt x="23" y="296"/>
                </a:cubicBezTo>
                <a:cubicBezTo>
                  <a:pt x="26" y="281"/>
                  <a:pt x="35" y="298"/>
                  <a:pt x="43" y="288"/>
                </a:cubicBezTo>
                <a:cubicBezTo>
                  <a:pt x="35" y="272"/>
                  <a:pt x="25" y="258"/>
                  <a:pt x="19" y="240"/>
                </a:cubicBezTo>
                <a:cubicBezTo>
                  <a:pt x="26" y="236"/>
                  <a:pt x="26" y="225"/>
                  <a:pt x="35" y="224"/>
                </a:cubicBezTo>
                <a:cubicBezTo>
                  <a:pt x="27" y="203"/>
                  <a:pt x="19" y="193"/>
                  <a:pt x="19" y="172"/>
                </a:cubicBezTo>
                <a:cubicBezTo>
                  <a:pt x="37" y="179"/>
                  <a:pt x="38" y="159"/>
                  <a:pt x="47" y="168"/>
                </a:cubicBezTo>
                <a:cubicBezTo>
                  <a:pt x="53" y="171"/>
                  <a:pt x="53" y="149"/>
                  <a:pt x="47" y="152"/>
                </a:cubicBezTo>
                <a:cubicBezTo>
                  <a:pt x="81" y="156"/>
                  <a:pt x="76" y="114"/>
                  <a:pt x="91" y="120"/>
                </a:cubicBezTo>
                <a:cubicBezTo>
                  <a:pt x="68" y="116"/>
                  <a:pt x="62" y="90"/>
                  <a:pt x="31" y="96"/>
                </a:cubicBezTo>
                <a:cubicBezTo>
                  <a:pt x="6" y="58"/>
                  <a:pt x="37" y="39"/>
                  <a:pt x="43" y="0"/>
                </a:cubicBezTo>
                <a:close/>
                <a:moveTo>
                  <a:pt x="35" y="60"/>
                </a:moveTo>
                <a:cubicBezTo>
                  <a:pt x="38" y="71"/>
                  <a:pt x="29" y="70"/>
                  <a:pt x="31" y="80"/>
                </a:cubicBezTo>
                <a:cubicBezTo>
                  <a:pt x="36" y="80"/>
                  <a:pt x="42" y="80"/>
                  <a:pt x="47" y="80"/>
                </a:cubicBezTo>
                <a:cubicBezTo>
                  <a:pt x="48" y="69"/>
                  <a:pt x="47" y="58"/>
                  <a:pt x="35" y="60"/>
                </a:cubicBezTo>
                <a:close/>
                <a:moveTo>
                  <a:pt x="1571" y="216"/>
                </a:moveTo>
                <a:cubicBezTo>
                  <a:pt x="1584" y="216"/>
                  <a:pt x="1596" y="214"/>
                  <a:pt x="1603" y="208"/>
                </a:cubicBezTo>
                <a:cubicBezTo>
                  <a:pt x="1588" y="210"/>
                  <a:pt x="1590" y="194"/>
                  <a:pt x="1571" y="200"/>
                </a:cubicBezTo>
                <a:cubicBezTo>
                  <a:pt x="1571" y="205"/>
                  <a:pt x="1571" y="211"/>
                  <a:pt x="1571" y="216"/>
                </a:cubicBezTo>
                <a:close/>
                <a:moveTo>
                  <a:pt x="1611" y="228"/>
                </a:moveTo>
                <a:cubicBezTo>
                  <a:pt x="1616" y="206"/>
                  <a:pt x="1620" y="228"/>
                  <a:pt x="1619" y="228"/>
                </a:cubicBezTo>
                <a:cubicBezTo>
                  <a:pt x="1651" y="232"/>
                  <a:pt x="1716" y="221"/>
                  <a:pt x="1735" y="220"/>
                </a:cubicBezTo>
                <a:cubicBezTo>
                  <a:pt x="1728" y="220"/>
                  <a:pt x="1725" y="217"/>
                  <a:pt x="1723" y="212"/>
                </a:cubicBezTo>
                <a:cubicBezTo>
                  <a:pt x="1677" y="224"/>
                  <a:pt x="1648" y="203"/>
                  <a:pt x="1611" y="204"/>
                </a:cubicBezTo>
                <a:cubicBezTo>
                  <a:pt x="1608" y="207"/>
                  <a:pt x="1602" y="226"/>
                  <a:pt x="1611" y="228"/>
                </a:cubicBezTo>
                <a:close/>
                <a:moveTo>
                  <a:pt x="1779" y="220"/>
                </a:moveTo>
                <a:cubicBezTo>
                  <a:pt x="1781" y="202"/>
                  <a:pt x="1756" y="211"/>
                  <a:pt x="1747" y="204"/>
                </a:cubicBezTo>
                <a:cubicBezTo>
                  <a:pt x="1747" y="215"/>
                  <a:pt x="1747" y="225"/>
                  <a:pt x="1747" y="236"/>
                </a:cubicBezTo>
                <a:cubicBezTo>
                  <a:pt x="1757" y="230"/>
                  <a:pt x="1765" y="222"/>
                  <a:pt x="1779" y="220"/>
                </a:cubicBezTo>
                <a:close/>
                <a:moveTo>
                  <a:pt x="2083" y="260"/>
                </a:moveTo>
                <a:cubicBezTo>
                  <a:pt x="2066" y="249"/>
                  <a:pt x="2066" y="266"/>
                  <a:pt x="2055" y="272"/>
                </a:cubicBezTo>
                <a:cubicBezTo>
                  <a:pt x="2020" y="279"/>
                  <a:pt x="1992" y="258"/>
                  <a:pt x="1987" y="284"/>
                </a:cubicBezTo>
                <a:cubicBezTo>
                  <a:pt x="2045" y="288"/>
                  <a:pt x="2068" y="291"/>
                  <a:pt x="2083" y="260"/>
                </a:cubicBezTo>
                <a:close/>
                <a:moveTo>
                  <a:pt x="2187" y="284"/>
                </a:moveTo>
                <a:cubicBezTo>
                  <a:pt x="2210" y="296"/>
                  <a:pt x="2238" y="282"/>
                  <a:pt x="2259" y="280"/>
                </a:cubicBezTo>
                <a:cubicBezTo>
                  <a:pt x="2248" y="267"/>
                  <a:pt x="2253" y="262"/>
                  <a:pt x="2267" y="256"/>
                </a:cubicBezTo>
                <a:cubicBezTo>
                  <a:pt x="2248" y="253"/>
                  <a:pt x="2240" y="263"/>
                  <a:pt x="2227" y="256"/>
                </a:cubicBezTo>
                <a:cubicBezTo>
                  <a:pt x="2224" y="272"/>
                  <a:pt x="2253" y="257"/>
                  <a:pt x="2247" y="276"/>
                </a:cubicBezTo>
                <a:cubicBezTo>
                  <a:pt x="2236" y="283"/>
                  <a:pt x="2203" y="262"/>
                  <a:pt x="2187" y="284"/>
                </a:cubicBezTo>
                <a:close/>
                <a:moveTo>
                  <a:pt x="2083" y="284"/>
                </a:moveTo>
                <a:cubicBezTo>
                  <a:pt x="2091" y="285"/>
                  <a:pt x="2130" y="287"/>
                  <a:pt x="2143" y="280"/>
                </a:cubicBezTo>
                <a:cubicBezTo>
                  <a:pt x="2135" y="276"/>
                  <a:pt x="2137" y="262"/>
                  <a:pt x="2123" y="264"/>
                </a:cubicBezTo>
                <a:cubicBezTo>
                  <a:pt x="2116" y="268"/>
                  <a:pt x="2095" y="279"/>
                  <a:pt x="2087" y="268"/>
                </a:cubicBezTo>
                <a:cubicBezTo>
                  <a:pt x="2090" y="267"/>
                  <a:pt x="2095" y="268"/>
                  <a:pt x="2095" y="264"/>
                </a:cubicBezTo>
                <a:cubicBezTo>
                  <a:pt x="2083" y="262"/>
                  <a:pt x="2082" y="273"/>
                  <a:pt x="2083" y="284"/>
                </a:cubicBezTo>
                <a:close/>
                <a:moveTo>
                  <a:pt x="1799" y="288"/>
                </a:moveTo>
                <a:cubicBezTo>
                  <a:pt x="1834" y="285"/>
                  <a:pt x="1884" y="296"/>
                  <a:pt x="1907" y="280"/>
                </a:cubicBezTo>
                <a:cubicBezTo>
                  <a:pt x="1868" y="280"/>
                  <a:pt x="1831" y="281"/>
                  <a:pt x="1799" y="288"/>
                </a:cubicBezTo>
                <a:close/>
                <a:moveTo>
                  <a:pt x="1851" y="316"/>
                </a:moveTo>
                <a:cubicBezTo>
                  <a:pt x="1868" y="329"/>
                  <a:pt x="1890" y="312"/>
                  <a:pt x="1895" y="300"/>
                </a:cubicBezTo>
                <a:cubicBezTo>
                  <a:pt x="1882" y="302"/>
                  <a:pt x="1881" y="293"/>
                  <a:pt x="1867" y="296"/>
                </a:cubicBezTo>
                <a:cubicBezTo>
                  <a:pt x="1870" y="318"/>
                  <a:pt x="1850" y="303"/>
                  <a:pt x="1851" y="316"/>
                </a:cubicBezTo>
                <a:close/>
                <a:moveTo>
                  <a:pt x="1803" y="340"/>
                </a:moveTo>
                <a:cubicBezTo>
                  <a:pt x="1804" y="331"/>
                  <a:pt x="1817" y="333"/>
                  <a:pt x="1815" y="320"/>
                </a:cubicBezTo>
                <a:cubicBezTo>
                  <a:pt x="1807" y="318"/>
                  <a:pt x="1808" y="309"/>
                  <a:pt x="1795" y="312"/>
                </a:cubicBezTo>
                <a:cubicBezTo>
                  <a:pt x="1791" y="327"/>
                  <a:pt x="1808" y="320"/>
                  <a:pt x="1811" y="328"/>
                </a:cubicBezTo>
                <a:cubicBezTo>
                  <a:pt x="1800" y="322"/>
                  <a:pt x="1793" y="338"/>
                  <a:pt x="1803" y="340"/>
                </a:cubicBezTo>
                <a:close/>
                <a:moveTo>
                  <a:pt x="1715" y="372"/>
                </a:moveTo>
                <a:cubicBezTo>
                  <a:pt x="1715" y="384"/>
                  <a:pt x="1717" y="394"/>
                  <a:pt x="1723" y="400"/>
                </a:cubicBezTo>
                <a:cubicBezTo>
                  <a:pt x="1738" y="391"/>
                  <a:pt x="1761" y="370"/>
                  <a:pt x="1775" y="372"/>
                </a:cubicBezTo>
                <a:cubicBezTo>
                  <a:pt x="1775" y="363"/>
                  <a:pt x="1768" y="360"/>
                  <a:pt x="1771" y="348"/>
                </a:cubicBezTo>
                <a:cubicBezTo>
                  <a:pt x="1744" y="344"/>
                  <a:pt x="1739" y="364"/>
                  <a:pt x="1715" y="372"/>
                </a:cubicBezTo>
                <a:close/>
                <a:moveTo>
                  <a:pt x="1615" y="400"/>
                </a:moveTo>
                <a:cubicBezTo>
                  <a:pt x="1628" y="402"/>
                  <a:pt x="1634" y="397"/>
                  <a:pt x="1643" y="396"/>
                </a:cubicBezTo>
                <a:cubicBezTo>
                  <a:pt x="1646" y="385"/>
                  <a:pt x="1637" y="386"/>
                  <a:pt x="1639" y="376"/>
                </a:cubicBezTo>
                <a:cubicBezTo>
                  <a:pt x="1646" y="375"/>
                  <a:pt x="1659" y="387"/>
                  <a:pt x="1663" y="376"/>
                </a:cubicBezTo>
                <a:cubicBezTo>
                  <a:pt x="1653" y="368"/>
                  <a:pt x="1631" y="373"/>
                  <a:pt x="1615" y="372"/>
                </a:cubicBezTo>
                <a:cubicBezTo>
                  <a:pt x="1619" y="397"/>
                  <a:pt x="1602" y="378"/>
                  <a:pt x="1595" y="388"/>
                </a:cubicBezTo>
                <a:cubicBezTo>
                  <a:pt x="1604" y="389"/>
                  <a:pt x="1614" y="391"/>
                  <a:pt x="1611" y="404"/>
                </a:cubicBezTo>
                <a:cubicBezTo>
                  <a:pt x="1598" y="402"/>
                  <a:pt x="1583" y="403"/>
                  <a:pt x="1587" y="384"/>
                </a:cubicBezTo>
                <a:cubicBezTo>
                  <a:pt x="1576" y="388"/>
                  <a:pt x="1559" y="386"/>
                  <a:pt x="1563" y="404"/>
                </a:cubicBezTo>
                <a:cubicBezTo>
                  <a:pt x="1582" y="408"/>
                  <a:pt x="1557" y="394"/>
                  <a:pt x="1571" y="392"/>
                </a:cubicBezTo>
                <a:cubicBezTo>
                  <a:pt x="1571" y="400"/>
                  <a:pt x="1582" y="397"/>
                  <a:pt x="1579" y="408"/>
                </a:cubicBezTo>
                <a:cubicBezTo>
                  <a:pt x="1570" y="407"/>
                  <a:pt x="1566" y="411"/>
                  <a:pt x="1567" y="420"/>
                </a:cubicBezTo>
                <a:cubicBezTo>
                  <a:pt x="1579" y="424"/>
                  <a:pt x="1591" y="421"/>
                  <a:pt x="1595" y="424"/>
                </a:cubicBezTo>
                <a:cubicBezTo>
                  <a:pt x="1595" y="428"/>
                  <a:pt x="1598" y="429"/>
                  <a:pt x="1599" y="432"/>
                </a:cubicBezTo>
                <a:cubicBezTo>
                  <a:pt x="1592" y="432"/>
                  <a:pt x="1589" y="435"/>
                  <a:pt x="1587" y="440"/>
                </a:cubicBezTo>
                <a:cubicBezTo>
                  <a:pt x="1611" y="435"/>
                  <a:pt x="1610" y="450"/>
                  <a:pt x="1639" y="436"/>
                </a:cubicBezTo>
                <a:cubicBezTo>
                  <a:pt x="1638" y="417"/>
                  <a:pt x="1626" y="409"/>
                  <a:pt x="1615" y="400"/>
                </a:cubicBezTo>
                <a:close/>
                <a:moveTo>
                  <a:pt x="1675" y="420"/>
                </a:moveTo>
                <a:cubicBezTo>
                  <a:pt x="1667" y="427"/>
                  <a:pt x="1670" y="420"/>
                  <a:pt x="1659" y="420"/>
                </a:cubicBezTo>
                <a:cubicBezTo>
                  <a:pt x="1661" y="433"/>
                  <a:pt x="1648" y="431"/>
                  <a:pt x="1647" y="440"/>
                </a:cubicBezTo>
                <a:cubicBezTo>
                  <a:pt x="1678" y="440"/>
                  <a:pt x="1699" y="430"/>
                  <a:pt x="1715" y="416"/>
                </a:cubicBezTo>
                <a:cubicBezTo>
                  <a:pt x="1714" y="403"/>
                  <a:pt x="1703" y="398"/>
                  <a:pt x="1707" y="380"/>
                </a:cubicBezTo>
                <a:cubicBezTo>
                  <a:pt x="1695" y="384"/>
                  <a:pt x="1699" y="404"/>
                  <a:pt x="1679" y="400"/>
                </a:cubicBezTo>
                <a:cubicBezTo>
                  <a:pt x="1671" y="390"/>
                  <a:pt x="1685" y="379"/>
                  <a:pt x="1671" y="380"/>
                </a:cubicBezTo>
                <a:cubicBezTo>
                  <a:pt x="1671" y="396"/>
                  <a:pt x="1665" y="407"/>
                  <a:pt x="1675" y="420"/>
                </a:cubicBezTo>
                <a:close/>
                <a:moveTo>
                  <a:pt x="1831" y="428"/>
                </a:moveTo>
                <a:cubicBezTo>
                  <a:pt x="1837" y="434"/>
                  <a:pt x="1854" y="434"/>
                  <a:pt x="1851" y="420"/>
                </a:cubicBezTo>
                <a:cubicBezTo>
                  <a:pt x="1841" y="419"/>
                  <a:pt x="1834" y="422"/>
                  <a:pt x="1831" y="428"/>
                </a:cubicBezTo>
                <a:close/>
                <a:moveTo>
                  <a:pt x="1639" y="472"/>
                </a:moveTo>
                <a:cubicBezTo>
                  <a:pt x="1645" y="470"/>
                  <a:pt x="1660" y="477"/>
                  <a:pt x="1659" y="468"/>
                </a:cubicBezTo>
                <a:cubicBezTo>
                  <a:pt x="1652" y="466"/>
                  <a:pt x="1660" y="463"/>
                  <a:pt x="1659" y="456"/>
                </a:cubicBezTo>
                <a:cubicBezTo>
                  <a:pt x="1650" y="458"/>
                  <a:pt x="1640" y="461"/>
                  <a:pt x="1639" y="472"/>
                </a:cubicBezTo>
                <a:close/>
                <a:moveTo>
                  <a:pt x="1531" y="476"/>
                </a:moveTo>
                <a:cubicBezTo>
                  <a:pt x="1549" y="485"/>
                  <a:pt x="1579" y="469"/>
                  <a:pt x="1587" y="480"/>
                </a:cubicBezTo>
                <a:cubicBezTo>
                  <a:pt x="1584" y="486"/>
                  <a:pt x="1567" y="479"/>
                  <a:pt x="1571" y="492"/>
                </a:cubicBezTo>
                <a:cubicBezTo>
                  <a:pt x="1579" y="491"/>
                  <a:pt x="1580" y="497"/>
                  <a:pt x="1587" y="496"/>
                </a:cubicBezTo>
                <a:cubicBezTo>
                  <a:pt x="1584" y="479"/>
                  <a:pt x="1610" y="490"/>
                  <a:pt x="1615" y="480"/>
                </a:cubicBezTo>
                <a:cubicBezTo>
                  <a:pt x="1608" y="480"/>
                  <a:pt x="1605" y="477"/>
                  <a:pt x="1603" y="472"/>
                </a:cubicBezTo>
                <a:cubicBezTo>
                  <a:pt x="1609" y="470"/>
                  <a:pt x="1624" y="477"/>
                  <a:pt x="1623" y="468"/>
                </a:cubicBezTo>
                <a:cubicBezTo>
                  <a:pt x="1606" y="456"/>
                  <a:pt x="1554" y="467"/>
                  <a:pt x="1531" y="476"/>
                </a:cubicBezTo>
                <a:close/>
                <a:moveTo>
                  <a:pt x="1631" y="492"/>
                </a:moveTo>
                <a:cubicBezTo>
                  <a:pt x="1633" y="480"/>
                  <a:pt x="1654" y="489"/>
                  <a:pt x="1659" y="480"/>
                </a:cubicBezTo>
                <a:cubicBezTo>
                  <a:pt x="1654" y="473"/>
                  <a:pt x="1617" y="481"/>
                  <a:pt x="1631" y="492"/>
                </a:cubicBezTo>
                <a:close/>
                <a:moveTo>
                  <a:pt x="1671" y="532"/>
                </a:moveTo>
                <a:cubicBezTo>
                  <a:pt x="1670" y="552"/>
                  <a:pt x="1693" y="542"/>
                  <a:pt x="1691" y="528"/>
                </a:cubicBezTo>
                <a:cubicBezTo>
                  <a:pt x="1681" y="526"/>
                  <a:pt x="1682" y="535"/>
                  <a:pt x="1671" y="53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21" name="矩形 20"/>
          <p:cNvSpPr/>
          <p:nvPr/>
        </p:nvSpPr>
        <p:spPr>
          <a:xfrm>
            <a:off x="8950497" y="1645852"/>
            <a:ext cx="800219" cy="1733214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r>
              <a:rPr lang="zh-CN" alt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苏新诗柳楷简" panose="02010600000101010101" pitchFamily="2" charset="-122"/>
                <a:ea typeface="苏新诗柳楷简" panose="02010600000101010101" pitchFamily="2" charset="-122"/>
              </a:rPr>
              <a:t>点击此处添加文本信息</a:t>
            </a:r>
          </a:p>
        </p:txBody>
      </p:sp>
      <p:pic>
        <p:nvPicPr>
          <p:cNvPr id="22" name="图片 21" descr="图片包含 室内, 鲜花&#10;&#10;已生成高可信度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252" y="2956557"/>
            <a:ext cx="2600962" cy="3901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307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307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ChangeAspect="1"/>
          </p:cNvPicPr>
          <p:nvPr/>
        </p:nvPicPr>
        <p:blipFill>
          <a:blip r:embed="rId2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71980" y="1689548"/>
            <a:ext cx="2781475" cy="4290155"/>
          </a:xfrm>
          <a:prstGeom prst="rect">
            <a:avLst/>
          </a:prstGeom>
        </p:spPr>
      </p:pic>
      <p:pic>
        <p:nvPicPr>
          <p:cNvPr id="5" name="图片 4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0641" y="0"/>
            <a:ext cx="8764223" cy="2781688"/>
          </a:xfrm>
          <a:prstGeom prst="rect">
            <a:avLst/>
          </a:prstGeom>
        </p:spPr>
      </p:pic>
      <p:sp>
        <p:nvSpPr>
          <p:cNvPr id="12" name="文本框 11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1859793" y="2274042"/>
            <a:ext cx="830997" cy="3212358"/>
          </a:xfrm>
          <a:prstGeom prst="rect">
            <a:avLst/>
          </a:prstGeom>
        </p:spPr>
        <p:txBody>
          <a:bodyPr vert="eaVert" wrap="square">
            <a:spAutoFit/>
          </a:bodyPr>
          <a:lstStyle>
            <a:defPPr>
              <a:defRPr lang="zh-CN"/>
            </a:defPPr>
            <a:lvl1pPr algn="dist">
              <a:lnSpc>
                <a:spcPct val="150000"/>
              </a:lnSpc>
              <a:defRPr sz="2400">
                <a:solidFill>
                  <a:schemeClr val="tx1">
                    <a:lumMod val="85000"/>
                    <a:lumOff val="15000"/>
                  </a:schemeClr>
                </a:solidFill>
                <a:latin typeface="TypeLand 康熙字典體試用版" pitchFamily="50" charset="-120"/>
                <a:ea typeface="TypeLand 康熙字典體試用版" pitchFamily="50" charset="-120"/>
                <a:cs typeface="Gen Jyuu Gothic P Normal" panose="020B0202020203020207" pitchFamily="34" charset="-128"/>
              </a:defRPr>
            </a:lvl1pPr>
          </a:lstStyle>
          <a:p>
            <a:r>
              <a:rPr lang="en-US" altLang="zh-CN" sz="2800" dirty="0">
                <a:latin typeface="方正楷体简体" panose="03000509000000000000" charset="-122"/>
                <a:ea typeface="方正楷体简体" panose="03000509000000000000" charset="-122"/>
                <a:cs typeface="方正楷体简体" panose="03000509000000000000" charset="-122"/>
              </a:rPr>
              <a:t>.</a:t>
            </a:r>
            <a:r>
              <a:rPr lang="zh-CN" altLang="en-US" sz="2800" dirty="0">
                <a:latin typeface="方正楷体简体" panose="03000509000000000000" charset="-122"/>
                <a:ea typeface="方正楷体简体" panose="03000509000000000000" charset="-122"/>
                <a:cs typeface="方正楷体简体" panose="03000509000000000000" charset="-122"/>
              </a:rPr>
              <a:t>前端框架及技术</a:t>
            </a:r>
          </a:p>
        </p:txBody>
      </p:sp>
      <p:cxnSp>
        <p:nvCxnSpPr>
          <p:cNvPr id="13" name="直接连接符 12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CxnSpPr/>
          <p:nvPr/>
        </p:nvCxnSpPr>
        <p:spPr>
          <a:xfrm>
            <a:off x="2600696" y="2274042"/>
            <a:ext cx="0" cy="2633472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" name="组合 16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GrpSpPr/>
          <p:nvPr/>
        </p:nvGrpSpPr>
        <p:grpSpPr>
          <a:xfrm>
            <a:off x="10766184" y="2551814"/>
            <a:ext cx="888403" cy="3603097"/>
            <a:chOff x="7593351" y="2258776"/>
            <a:chExt cx="677558" cy="2738961"/>
          </a:xfrm>
        </p:grpSpPr>
        <p:grpSp>
          <p:nvGrpSpPr>
            <p:cNvPr id="18" name="组合 17"/>
            <p:cNvGrpSpPr/>
            <p:nvPr/>
          </p:nvGrpSpPr>
          <p:grpSpPr>
            <a:xfrm>
              <a:off x="7593351" y="2258776"/>
              <a:ext cx="677558" cy="1873250"/>
              <a:chOff x="7235543" y="2863113"/>
              <a:chExt cx="677558" cy="1873250"/>
            </a:xfrm>
          </p:grpSpPr>
          <p:sp>
            <p:nvSpPr>
              <p:cNvPr id="20" name="椭圆 19"/>
              <p:cNvSpPr/>
              <p:nvPr/>
            </p:nvSpPr>
            <p:spPr>
              <a:xfrm>
                <a:off x="7235543" y="2863113"/>
                <a:ext cx="664576" cy="66457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1" name="椭圆 20"/>
              <p:cNvSpPr/>
              <p:nvPr/>
            </p:nvSpPr>
            <p:spPr>
              <a:xfrm>
                <a:off x="7248525" y="3467450"/>
                <a:ext cx="664576" cy="66457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2" name="椭圆 21"/>
              <p:cNvSpPr/>
              <p:nvPr/>
            </p:nvSpPr>
            <p:spPr>
              <a:xfrm>
                <a:off x="7235543" y="4071787"/>
                <a:ext cx="664576" cy="664576"/>
              </a:xfrm>
              <a:prstGeom prst="ellipse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19" name="文本框 18"/>
            <p:cNvSpPr txBox="1"/>
            <p:nvPr/>
          </p:nvSpPr>
          <p:spPr>
            <a:xfrm flipH="1">
              <a:off x="7638824" y="2433519"/>
              <a:ext cx="563357" cy="256421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zh-CN" altLang="en-US" sz="3600" spc="200" dirty="0">
                  <a:latin typeface="方正宋刻本秀楷简体" panose="02000000000000000000" pitchFamily="2" charset="-122"/>
                  <a:ea typeface="方正宋刻本秀楷简体" panose="02000000000000000000" pitchFamily="2" charset="-122"/>
                </a:rPr>
                <a:t>项 目  架   构</a:t>
              </a:r>
            </a:p>
          </p:txBody>
        </p:sp>
      </p:grpSp>
      <p:sp>
        <p:nvSpPr>
          <p:cNvPr id="2" name="e7d195523061f1c0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</a:t>
            </a:r>
            <a:endParaRPr lang="zh-CN" altLang="en-US" sz="100"/>
          </a:p>
        </p:txBody>
      </p:sp>
      <p:sp>
        <p:nvSpPr>
          <p:cNvPr id="4" name="椭圆 3"/>
          <p:cNvSpPr/>
          <p:nvPr/>
        </p:nvSpPr>
        <p:spPr>
          <a:xfrm>
            <a:off x="10783210" y="4907514"/>
            <a:ext cx="871381" cy="819923"/>
          </a:xfrm>
          <a:prstGeom prst="ellipse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766252" y="2397418"/>
            <a:ext cx="6546795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，框架：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Vue.js</a:t>
            </a:r>
          </a:p>
          <a:p>
            <a:pPr marL="0" marR="0" algn="just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HTML/CSS/JavaScript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HTML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：用于构建网页的基本结构。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CSS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：用于美化网页，包括布局、颜色和字体等。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JavaScript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：控制网页的交互和动态效果。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zh-CN" altLang="en-US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</a:p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UI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框架和组件库：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Bootstrap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：广泛的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CSS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框架，提供预定义的样式和组件，快速实现响应式布局。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Vuetify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(for Vue.js)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：现代设计风格的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Vue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组件框架。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图片 3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1990" y="2171700"/>
            <a:ext cx="438950" cy="26337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5" name="图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54413" y="2171699"/>
            <a:ext cx="438950" cy="2723029"/>
          </a:xfrm>
          <a:prstGeom prst="rect">
            <a:avLst/>
          </a:prstGeom>
          <a:solidFill>
            <a:schemeClr val="bg1"/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73336" y="2171700"/>
            <a:ext cx="438950" cy="2633700"/>
          </a:xfrm>
          <a:prstGeom prst="rect">
            <a:avLst/>
          </a:prstGeom>
          <a:ln>
            <a:solidFill>
              <a:schemeClr val="tx1">
                <a:lumMod val="65000"/>
                <a:lumOff val="35000"/>
              </a:schemeClr>
            </a:solidFill>
          </a:ln>
        </p:spPr>
      </p:pic>
      <p:sp>
        <p:nvSpPr>
          <p:cNvPr id="12" name="文本框 11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3326140" y="2206969"/>
            <a:ext cx="47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A</a:t>
            </a:r>
            <a:endParaRPr lang="zh-CN" altLang="en-US" sz="2000" dirty="0"/>
          </a:p>
        </p:txBody>
      </p:sp>
      <p:sp>
        <p:nvSpPr>
          <p:cNvPr id="13" name="文本框 12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6791253" y="2206969"/>
            <a:ext cx="47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B</a:t>
            </a:r>
            <a:endParaRPr lang="zh-CN" altLang="en-US" sz="2000" dirty="0"/>
          </a:p>
        </p:txBody>
      </p:sp>
      <p:sp>
        <p:nvSpPr>
          <p:cNvPr id="14" name="文本框 13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10236836" y="2206969"/>
            <a:ext cx="47943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/>
              <a:t>C</a:t>
            </a:r>
            <a:endParaRPr lang="zh-CN" altLang="en-US" sz="2000" dirty="0"/>
          </a:p>
        </p:txBody>
      </p:sp>
      <p:sp>
        <p:nvSpPr>
          <p:cNvPr id="15" name="文本框 14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3250460" y="2745436"/>
            <a:ext cx="492443" cy="23083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zh-CN" sz="2000" dirty="0"/>
              <a:t>Web</a:t>
            </a:r>
            <a:r>
              <a:rPr lang="zh-CN" altLang="en-US" sz="2000" dirty="0"/>
              <a:t>框架</a:t>
            </a:r>
          </a:p>
        </p:txBody>
      </p:sp>
      <p:sp>
        <p:nvSpPr>
          <p:cNvPr id="16" name="文本框 15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6691677" y="2519798"/>
            <a:ext cx="492443" cy="246221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/>
              <a:t>用户认证和会话管理</a:t>
            </a:r>
          </a:p>
        </p:txBody>
      </p:sp>
      <p:sp>
        <p:nvSpPr>
          <p:cNvPr id="17" name="文本框 16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10154490" y="2745436"/>
            <a:ext cx="492443" cy="2308324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zh-CN" altLang="en-US" sz="2000" dirty="0"/>
              <a:t>异步处理</a:t>
            </a:r>
          </a:p>
        </p:txBody>
      </p:sp>
      <p:pic>
        <p:nvPicPr>
          <p:cNvPr id="18" name="图片 17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60" y="0"/>
            <a:ext cx="646232" cy="3993226"/>
          </a:xfrm>
          <a:prstGeom prst="rect">
            <a:avLst/>
          </a:prstGeom>
        </p:spPr>
      </p:pic>
      <p:pic>
        <p:nvPicPr>
          <p:cNvPr id="20" name="图片 19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894" y="832830"/>
            <a:ext cx="239753" cy="242713"/>
          </a:xfrm>
          <a:prstGeom prst="rect">
            <a:avLst/>
          </a:prstGeom>
        </p:spPr>
      </p:pic>
      <p:sp>
        <p:nvSpPr>
          <p:cNvPr id="2" name="e7d195523061f1c0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</a:t>
            </a:r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171169" y="2171700"/>
            <a:ext cx="3068478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marR="0" indent="-342900" algn="just">
              <a:buAutoNum type="arabicPeriod"/>
            </a:pP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Web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框架：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Flask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：我们使用了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Flask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Web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应用的核心框架。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Flask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是一个轻量级的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Python Web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框架，适合快速开发和部署。在我们的项目中，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Flask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主要用于处理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HTTP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请求、定义路由、渲染模板和实现用户认证等功能。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版本：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Flask 2.3.2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1" name="文本框 20"/>
          <p:cNvSpPr txBox="1"/>
          <p:nvPr/>
        </p:nvSpPr>
        <p:spPr>
          <a:xfrm>
            <a:off x="3965531" y="2171699"/>
            <a:ext cx="2736891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2.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用户认证和会话管理：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Flask-Login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：为了实现用户登录、登出和会话管理功能，我们集成了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Flask-Login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。它帮助我们管理用户的登录状态，确保只有经过认证的用户才能访问特定的资源。</a:t>
            </a:r>
            <a:endParaRPr lang="en-US" altLang="zh-CN" sz="1800" kern="100" dirty="0">
              <a:effectLst/>
              <a:latin typeface="宋体" panose="02010600030101010101" pitchFamily="2" charset="-122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版本：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Flask-Login 0.6.3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22" name="文本框 21"/>
          <p:cNvSpPr txBox="1"/>
          <p:nvPr/>
        </p:nvSpPr>
        <p:spPr>
          <a:xfrm>
            <a:off x="7567484" y="2206969"/>
            <a:ext cx="2483004" cy="369331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3.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异步处理：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Gevent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：为了提升应用的并发性能，我们使用了 </a:t>
            </a:r>
            <a:r>
              <a:rPr lang="en-US" altLang="zh-CN" sz="18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Gevent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库，它支持协程和事件驱动的异步处理。通过使用 </a:t>
            </a:r>
            <a:r>
              <a:rPr lang="en-US" altLang="zh-CN" sz="18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Gevent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提供的 </a:t>
            </a:r>
            <a:r>
              <a:rPr lang="en-US" altLang="zh-CN" sz="18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pywsgi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异步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WSGI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服务器，我们能够更高效地处理并发请求，优化系统的响应时间。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版本：</a:t>
            </a:r>
            <a:r>
              <a:rPr lang="en-US" altLang="zh-CN" sz="18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Gevent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23.7.0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7005" y="-160238"/>
            <a:ext cx="2228850" cy="2228850"/>
          </a:xfrm>
          <a:prstGeom prst="rect">
            <a:avLst/>
          </a:prstGeom>
        </p:spPr>
      </p:pic>
      <p:sp>
        <p:nvSpPr>
          <p:cNvPr id="24" name="文本框 23"/>
          <p:cNvSpPr txBox="1"/>
          <p:nvPr/>
        </p:nvSpPr>
        <p:spPr>
          <a:xfrm>
            <a:off x="3082323" y="545255"/>
            <a:ext cx="587003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ctr"/>
            <a:endParaRPr lang="zh-CN" altLang="en-US" sz="2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ctr"/>
            <a:r>
              <a:rPr lang="zh-CN" altLang="en-US" sz="24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后端框架及技术</a:t>
            </a:r>
            <a:endParaRPr lang="zh-CN" altLang="en-US" sz="24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algn="ctr"/>
            <a:endParaRPr lang="zh-CN" altLang="en-US" sz="2400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 descr="http://img.hb.aicdn.com/a53a6b9289e34b16c9d2cce677ef35f8edcefc372ad29-nwC0qk"/>
          <p:cNvPicPr>
            <a:picLocks noChangeAspect="1" noChangeArrowheads="1"/>
          </p:cNvPicPr>
          <p:nvPr/>
        </p:nvPicPr>
        <p:blipFill rotWithShape="1">
          <a:blip r:embed="rId19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18" b="20491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矩形 5"/>
          <p:cNvSpPr/>
          <p:nvPr/>
        </p:nvSpPr>
        <p:spPr>
          <a:xfrm>
            <a:off x="-13252" y="0"/>
            <a:ext cx="12192000" cy="6858000"/>
          </a:xfrm>
          <a:prstGeom prst="rect">
            <a:avLst/>
          </a:prstGeom>
          <a:gradFill>
            <a:gsLst>
              <a:gs pos="7000">
                <a:srgbClr val="11161A"/>
              </a:gs>
              <a:gs pos="100000">
                <a:srgbClr val="11161A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4" name="组合 3"/>
          <p:cNvGrpSpPr/>
          <p:nvPr>
            <p:custDataLst>
              <p:tags r:id="rId1"/>
            </p:custDataLst>
          </p:nvPr>
        </p:nvGrpSpPr>
        <p:grpSpPr>
          <a:xfrm>
            <a:off x="4702571" y="2662986"/>
            <a:ext cx="983151" cy="2204604"/>
            <a:chOff x="2835965" y="2330014"/>
            <a:chExt cx="983151" cy="2204604"/>
          </a:xfrm>
        </p:grpSpPr>
        <p:sp>
          <p:nvSpPr>
            <p:cNvPr id="8" name="文本框 7"/>
            <p:cNvSpPr txBox="1"/>
            <p:nvPr>
              <p:custDataLst>
                <p:tags r:id="rId15"/>
              </p:custDataLst>
            </p:nvPr>
          </p:nvSpPr>
          <p:spPr>
            <a:xfrm>
              <a:off x="2835965" y="2330014"/>
              <a:ext cx="7023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 spc="1000">
                  <a:solidFill>
                    <a:srgbClr val="90C3EB"/>
                  </a:solidFill>
                  <a:latin typeface="禹卫书法行书简体" panose="02000603000000000000" pitchFamily="2" charset="-122"/>
                  <a:ea typeface="禹卫书法行书简体" panose="02000603000000000000" pitchFamily="2" charset="-122"/>
                </a:defRPr>
              </a:lvl1pPr>
            </a:lstStyle>
            <a:p>
              <a:r>
                <a:rPr lang="zh-CN" altLang="en-US" sz="4000" dirty="0">
                  <a:solidFill>
                    <a:srgbClr val="90C3EB">
                      <a:alpha val="70000"/>
                    </a:srgb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</a:rPr>
                <a:t>壹</a:t>
              </a:r>
            </a:p>
          </p:txBody>
        </p:sp>
        <p:sp>
          <p:nvSpPr>
            <p:cNvPr id="9" name="文本框 8"/>
            <p:cNvSpPr txBox="1"/>
            <p:nvPr>
              <p:custDataLst>
                <p:tags r:id="rId16"/>
              </p:custDataLst>
            </p:nvPr>
          </p:nvSpPr>
          <p:spPr>
            <a:xfrm>
              <a:off x="3272722" y="3037900"/>
              <a:ext cx="459740" cy="149671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>
                <a:defRPr sz="4400" spc="200">
                  <a:solidFill>
                    <a:srgbClr val="FCF9F4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defRPr>
              </a:lvl1pPr>
            </a:lstStyle>
            <a:p>
              <a:r>
                <a:rPr lang="zh-CN" altLang="en-US" sz="1800" spc="-210" dirty="0">
                  <a:solidFill>
                    <a:schemeClr val="bg1">
                      <a:lumMod val="85000"/>
                    </a:schemeClr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分工与计划</a:t>
              </a:r>
            </a:p>
          </p:txBody>
        </p:sp>
        <p:sp>
          <p:nvSpPr>
            <p:cNvPr id="10" name="矩形 9"/>
            <p:cNvSpPr/>
            <p:nvPr>
              <p:custDataLst>
                <p:tags r:id="rId17"/>
              </p:custDataLst>
            </p:nvPr>
          </p:nvSpPr>
          <p:spPr>
            <a:xfrm rot="5400000">
              <a:off x="3165732" y="3743765"/>
              <a:ext cx="1075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CLICK ADD TEXT</a:t>
              </a:r>
            </a:p>
          </p:txBody>
        </p:sp>
      </p:grpSp>
      <p:grpSp>
        <p:nvGrpSpPr>
          <p:cNvPr id="12" name="组合 11"/>
          <p:cNvGrpSpPr/>
          <p:nvPr>
            <p:custDataLst>
              <p:tags r:id="rId2"/>
            </p:custDataLst>
          </p:nvPr>
        </p:nvGrpSpPr>
        <p:grpSpPr>
          <a:xfrm>
            <a:off x="6378971" y="2659670"/>
            <a:ext cx="983151" cy="2204604"/>
            <a:chOff x="2835965" y="2330014"/>
            <a:chExt cx="983151" cy="2204604"/>
          </a:xfrm>
        </p:grpSpPr>
        <p:sp>
          <p:nvSpPr>
            <p:cNvPr id="13" name="文本框 12"/>
            <p:cNvSpPr txBox="1"/>
            <p:nvPr>
              <p:custDataLst>
                <p:tags r:id="rId12"/>
              </p:custDataLst>
            </p:nvPr>
          </p:nvSpPr>
          <p:spPr>
            <a:xfrm>
              <a:off x="2835965" y="2330014"/>
              <a:ext cx="7023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 spc="1000">
                  <a:solidFill>
                    <a:srgbClr val="90C3EB"/>
                  </a:solidFill>
                  <a:latin typeface="禹卫书法行书简体" panose="02000603000000000000" pitchFamily="2" charset="-122"/>
                  <a:ea typeface="禹卫书法行书简体" panose="02000603000000000000" pitchFamily="2" charset="-122"/>
                </a:defRPr>
              </a:lvl1pPr>
            </a:lstStyle>
            <a:p>
              <a:r>
                <a:rPr lang="zh-CN" altLang="en-US" sz="4000" dirty="0">
                  <a:solidFill>
                    <a:srgbClr val="90C3EB">
                      <a:alpha val="70000"/>
                    </a:srgb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</a:rPr>
                <a:t>贰</a:t>
              </a:r>
            </a:p>
          </p:txBody>
        </p:sp>
        <p:sp>
          <p:nvSpPr>
            <p:cNvPr id="14" name="文本框 13"/>
            <p:cNvSpPr txBox="1"/>
            <p:nvPr>
              <p:custDataLst>
                <p:tags r:id="rId13"/>
              </p:custDataLst>
            </p:nvPr>
          </p:nvSpPr>
          <p:spPr>
            <a:xfrm>
              <a:off x="3272722" y="3037900"/>
              <a:ext cx="459740" cy="149671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>
                <a:defRPr sz="4400" spc="200">
                  <a:solidFill>
                    <a:srgbClr val="FCF9F4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defRPr>
              </a:lvl1pPr>
            </a:lstStyle>
            <a:p>
              <a:r>
                <a:rPr lang="zh-CN" altLang="en-US" sz="1800" spc="-210" dirty="0">
                  <a:solidFill>
                    <a:schemeClr val="bg1">
                      <a:lumMod val="85000"/>
                    </a:schemeClr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困难与解决</a:t>
              </a:r>
            </a:p>
          </p:txBody>
        </p:sp>
        <p:sp>
          <p:nvSpPr>
            <p:cNvPr id="15" name="矩形 14"/>
            <p:cNvSpPr/>
            <p:nvPr>
              <p:custDataLst>
                <p:tags r:id="rId14"/>
              </p:custDataLst>
            </p:nvPr>
          </p:nvSpPr>
          <p:spPr>
            <a:xfrm rot="5400000">
              <a:off x="3165732" y="3743765"/>
              <a:ext cx="1075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CLICK ADD TEXT</a:t>
              </a:r>
            </a:p>
          </p:txBody>
        </p:sp>
      </p:grpSp>
      <p:grpSp>
        <p:nvGrpSpPr>
          <p:cNvPr id="16" name="组合 15"/>
          <p:cNvGrpSpPr/>
          <p:nvPr>
            <p:custDataLst>
              <p:tags r:id="rId3"/>
            </p:custDataLst>
          </p:nvPr>
        </p:nvGrpSpPr>
        <p:grpSpPr>
          <a:xfrm>
            <a:off x="8055371" y="2656354"/>
            <a:ext cx="986326" cy="2204604"/>
            <a:chOff x="2835965" y="2330014"/>
            <a:chExt cx="986326" cy="2204604"/>
          </a:xfrm>
        </p:grpSpPr>
        <p:sp>
          <p:nvSpPr>
            <p:cNvPr id="17" name="文本框 16"/>
            <p:cNvSpPr txBox="1"/>
            <p:nvPr>
              <p:custDataLst>
                <p:tags r:id="rId9"/>
              </p:custDataLst>
            </p:nvPr>
          </p:nvSpPr>
          <p:spPr>
            <a:xfrm>
              <a:off x="2835965" y="2330014"/>
              <a:ext cx="7023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 spc="1000">
                  <a:solidFill>
                    <a:srgbClr val="90C3EB"/>
                  </a:solidFill>
                  <a:latin typeface="禹卫书法行书简体" panose="02000603000000000000" pitchFamily="2" charset="-122"/>
                  <a:ea typeface="禹卫书法行书简体" panose="02000603000000000000" pitchFamily="2" charset="-122"/>
                </a:defRPr>
              </a:lvl1pPr>
            </a:lstStyle>
            <a:p>
              <a:r>
                <a:rPr lang="zh-CN" altLang="en-US" sz="4000" dirty="0">
                  <a:solidFill>
                    <a:srgbClr val="90C3EB">
                      <a:alpha val="70000"/>
                    </a:srgb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</a:rPr>
                <a:t>叁</a:t>
              </a:r>
            </a:p>
          </p:txBody>
        </p:sp>
        <p:sp>
          <p:nvSpPr>
            <p:cNvPr id="18" name="文本框 17"/>
            <p:cNvSpPr txBox="1"/>
            <p:nvPr>
              <p:custDataLst>
                <p:tags r:id="rId10"/>
              </p:custDataLst>
            </p:nvPr>
          </p:nvSpPr>
          <p:spPr>
            <a:xfrm>
              <a:off x="3272722" y="3037900"/>
              <a:ext cx="459740" cy="149671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>
                <a:defRPr sz="4400" spc="200">
                  <a:solidFill>
                    <a:srgbClr val="FCF9F4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defRPr>
              </a:lvl1pPr>
            </a:lstStyle>
            <a:p>
              <a:r>
                <a:rPr lang="zh-CN" altLang="en-US" sz="1800" spc="-210" dirty="0">
                  <a:solidFill>
                    <a:schemeClr val="bg1">
                      <a:lumMod val="85000"/>
                    </a:schemeClr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架构与测试</a:t>
              </a:r>
            </a:p>
          </p:txBody>
        </p:sp>
        <p:sp>
          <p:nvSpPr>
            <p:cNvPr id="19" name="矩形 18"/>
            <p:cNvSpPr/>
            <p:nvPr>
              <p:custDataLst>
                <p:tags r:id="rId11"/>
              </p:custDataLst>
            </p:nvPr>
          </p:nvSpPr>
          <p:spPr>
            <a:xfrm rot="5400000">
              <a:off x="3168907" y="3696140"/>
              <a:ext cx="1075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CLICK ADD TEXT</a:t>
              </a:r>
            </a:p>
          </p:txBody>
        </p:sp>
      </p:grpSp>
      <p:grpSp>
        <p:nvGrpSpPr>
          <p:cNvPr id="20" name="组合 19"/>
          <p:cNvGrpSpPr/>
          <p:nvPr>
            <p:custDataLst>
              <p:tags r:id="rId4"/>
            </p:custDataLst>
          </p:nvPr>
        </p:nvGrpSpPr>
        <p:grpSpPr>
          <a:xfrm>
            <a:off x="9731771" y="2653038"/>
            <a:ext cx="983151" cy="2204604"/>
            <a:chOff x="2835965" y="2330014"/>
            <a:chExt cx="983151" cy="2204604"/>
          </a:xfrm>
        </p:grpSpPr>
        <p:sp>
          <p:nvSpPr>
            <p:cNvPr id="21" name="文本框 20"/>
            <p:cNvSpPr txBox="1"/>
            <p:nvPr>
              <p:custDataLst>
                <p:tags r:id="rId6"/>
              </p:custDataLst>
            </p:nvPr>
          </p:nvSpPr>
          <p:spPr>
            <a:xfrm>
              <a:off x="2835965" y="2330014"/>
              <a:ext cx="702365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defPPr>
                <a:defRPr lang="zh-CN"/>
              </a:defPPr>
              <a:lvl1pPr>
                <a:defRPr sz="6600" spc="1000">
                  <a:solidFill>
                    <a:srgbClr val="90C3EB"/>
                  </a:solidFill>
                  <a:latin typeface="禹卫书法行书简体" panose="02000603000000000000" pitchFamily="2" charset="-122"/>
                  <a:ea typeface="禹卫书法行书简体" panose="02000603000000000000" pitchFamily="2" charset="-122"/>
                </a:defRPr>
              </a:lvl1pPr>
            </a:lstStyle>
            <a:p>
              <a:r>
                <a:rPr lang="zh-CN" altLang="en-US" sz="4000" dirty="0">
                  <a:solidFill>
                    <a:srgbClr val="90C3EB">
                      <a:alpha val="70000"/>
                    </a:srgbClr>
                  </a:solidFill>
                  <a:latin typeface="仓耳天群行楷 W01" panose="02020400000000000000" pitchFamily="18" charset="-122"/>
                  <a:ea typeface="仓耳天群行楷 W01" panose="02020400000000000000" pitchFamily="18" charset="-122"/>
                </a:rPr>
                <a:t>肆</a:t>
              </a:r>
            </a:p>
          </p:txBody>
        </p:sp>
        <p:sp>
          <p:nvSpPr>
            <p:cNvPr id="22" name="文本框 21"/>
            <p:cNvSpPr txBox="1"/>
            <p:nvPr>
              <p:custDataLst>
                <p:tags r:id="rId7"/>
              </p:custDataLst>
            </p:nvPr>
          </p:nvSpPr>
          <p:spPr>
            <a:xfrm>
              <a:off x="3272722" y="3037900"/>
              <a:ext cx="459740" cy="1496718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>
              <a:defPPr>
                <a:defRPr lang="zh-CN"/>
              </a:defPPr>
              <a:lvl1pPr>
                <a:defRPr sz="4400" spc="200">
                  <a:solidFill>
                    <a:srgbClr val="FCF9F4"/>
                  </a:solidFill>
                  <a:latin typeface="汉仪细中圆简" panose="02010609000101010101" pitchFamily="49" charset="-122"/>
                  <a:ea typeface="汉仪细中圆简" panose="02010609000101010101" pitchFamily="49" charset="-122"/>
                </a:defRPr>
              </a:lvl1pPr>
            </a:lstStyle>
            <a:p>
              <a:r>
                <a:rPr lang="zh-CN" altLang="en-US" sz="1800" spc="-210" dirty="0">
                  <a:solidFill>
                    <a:schemeClr val="bg1">
                      <a:lumMod val="85000"/>
                    </a:schemeClr>
                  </a:solidFill>
                  <a:latin typeface="苏新诗柳楷简" panose="02010600000101010101" pitchFamily="2" charset="-122"/>
                  <a:ea typeface="苏新诗柳楷简" panose="02010600000101010101" pitchFamily="2" charset="-122"/>
                </a:rPr>
                <a:t>成员体会</a:t>
              </a:r>
            </a:p>
          </p:txBody>
        </p:sp>
        <p:sp>
          <p:nvSpPr>
            <p:cNvPr id="23" name="矩形 22"/>
            <p:cNvSpPr/>
            <p:nvPr>
              <p:custDataLst>
                <p:tags r:id="rId8"/>
              </p:custDataLst>
            </p:nvPr>
          </p:nvSpPr>
          <p:spPr>
            <a:xfrm rot="5400000">
              <a:off x="3165732" y="3743765"/>
              <a:ext cx="1075936" cy="230832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900" dirty="0">
                  <a:solidFill>
                    <a:schemeClr val="bg1">
                      <a:lumMod val="85000"/>
                    </a:schemeClr>
                  </a:solidFill>
                  <a:latin typeface="Century Gothic" panose="020B0502020202020204" pitchFamily="34" charset="0"/>
                </a:rPr>
                <a:t>CLICK ADD TEXT</a:t>
              </a:r>
            </a:p>
          </p:txBody>
        </p:sp>
      </p:grpSp>
      <p:sp>
        <p:nvSpPr>
          <p:cNvPr id="29" name="PA-图片 8"/>
          <p:cNvSpPr/>
          <p:nvPr>
            <p:custDataLst>
              <p:tags r:id="rId5"/>
            </p:custDataLst>
          </p:nvPr>
        </p:nvSpPr>
        <p:spPr>
          <a:xfrm>
            <a:off x="-171732" y="1280369"/>
            <a:ext cx="4595932" cy="4485862"/>
          </a:xfrm>
          <a:custGeom>
            <a:avLst/>
            <a:gdLst/>
            <a:ahLst/>
            <a:cxnLst/>
            <a:rect l="0" t="0" r="0" b="0"/>
            <a:pathLst>
              <a:path w="7026277" h="6858001">
                <a:moveTo>
                  <a:pt x="0" y="0"/>
                </a:moveTo>
                <a:lnTo>
                  <a:pt x="7026276" y="0"/>
                </a:lnTo>
                <a:lnTo>
                  <a:pt x="7026276" y="6858000"/>
                </a:lnTo>
                <a:lnTo>
                  <a:pt x="0" y="6858000"/>
                </a:lnTo>
                <a:close/>
              </a:path>
            </a:pathLst>
          </a:custGeom>
          <a:blipFill dpi="0" rotWithShape="1">
            <a:blip r:embed="rId20">
              <a:alphaModFix amt="22000"/>
            </a:blip>
            <a:srcRect/>
            <a:stretch>
              <a:fillRect/>
            </a:stretch>
          </a:blipFill>
          <a:ln w="12700" cap="flat" cmpd="sng" algn="ctr">
            <a:noFill/>
            <a:prstDash val="solid"/>
            <a:miter lim="800000"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文本框 25"/>
          <p:cNvSpPr txBox="1"/>
          <p:nvPr/>
        </p:nvSpPr>
        <p:spPr>
          <a:xfrm>
            <a:off x="1580786" y="1984735"/>
            <a:ext cx="137822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 spc="1000">
                <a:solidFill>
                  <a:srgbClr val="90C3EB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90C3EB">
                    <a:alpha val="7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目</a:t>
            </a:r>
          </a:p>
        </p:txBody>
      </p:sp>
      <p:sp>
        <p:nvSpPr>
          <p:cNvPr id="27" name="文本框 26"/>
          <p:cNvSpPr txBox="1"/>
          <p:nvPr/>
        </p:nvSpPr>
        <p:spPr>
          <a:xfrm>
            <a:off x="2024734" y="2647344"/>
            <a:ext cx="30480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 spc="1000">
                <a:solidFill>
                  <a:srgbClr val="90C3EB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r>
              <a:rPr lang="zh-CN" altLang="en-US" dirty="0">
                <a:solidFill>
                  <a:srgbClr val="90C3EB">
                    <a:alpha val="7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录</a:t>
            </a:r>
          </a:p>
        </p:txBody>
      </p:sp>
      <p:sp>
        <p:nvSpPr>
          <p:cNvPr id="28" name="矩形 27"/>
          <p:cNvSpPr/>
          <p:nvPr/>
        </p:nvSpPr>
        <p:spPr>
          <a:xfrm rot="5400000">
            <a:off x="1976870" y="4135996"/>
            <a:ext cx="832279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000" dirty="0">
                <a:solidFill>
                  <a:schemeClr val="bg1">
                    <a:lumMod val="85000"/>
                  </a:schemeClr>
                </a:solidFill>
                <a:latin typeface="Century Gothic" panose="020B0502020202020204" pitchFamily="34" charset="0"/>
              </a:rPr>
              <a:t>CONTENTS</a:t>
            </a:r>
            <a:endParaRPr lang="zh-CN" altLang="en-US" sz="1000" dirty="0">
              <a:solidFill>
                <a:schemeClr val="bg1">
                  <a:lumMod val="85000"/>
                </a:schemeClr>
              </a:solidFill>
              <a:latin typeface="Century Gothic" panose="020B0502020202020204" pitchFamily="34" charset="0"/>
            </a:endParaRPr>
          </a:p>
        </p:txBody>
      </p:sp>
      <p:pic>
        <p:nvPicPr>
          <p:cNvPr id="1034" name="Picture 10" descr="https://hbimg.huabanimg.com/5404458e4041b60f7d0faf78ded406e043072d918536f-mkw8JG"/>
          <p:cNvPicPr>
            <a:picLocks noChangeAspect="1" noChangeArrowheads="1"/>
          </p:cNvPicPr>
          <p:nvPr/>
        </p:nvPicPr>
        <p:blipFill>
          <a:blip r:embed="rId2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77756" y="1414505"/>
            <a:ext cx="2726823" cy="4485862"/>
          </a:xfrm>
          <a:prstGeom prst="rect">
            <a:avLst/>
          </a:prstGeom>
          <a:noFill/>
          <a:effectLst>
            <a:outerShdw blurRad="63500" algn="ctr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4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103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8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1000" fill="hold"/>
                                        <p:tgtEl>
                                          <p:spTgt spid="103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9" grpId="0" animBg="1"/>
      <p:bldP spid="26" grpId="0"/>
      <p:bldP spid="27" grpId="0"/>
      <p:bldP spid="28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内容占位符 4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3144"/>
          <a:stretch>
            <a:fillRect/>
          </a:stretch>
        </p:blipFill>
        <p:spPr>
          <a:xfrm>
            <a:off x="0" y="3919097"/>
            <a:ext cx="12192000" cy="3045583"/>
          </a:xfrm>
        </p:spPr>
      </p:pic>
      <p:pic>
        <p:nvPicPr>
          <p:cNvPr id="6" name="图片 5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 flipV="1">
            <a:off x="3473548" y="3080395"/>
            <a:ext cx="5954954" cy="193740"/>
          </a:xfrm>
          <a:prstGeom prst="rect">
            <a:avLst/>
          </a:prstGeom>
        </p:spPr>
      </p:pic>
      <p:pic>
        <p:nvPicPr>
          <p:cNvPr id="7" name="图片 6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89860" y="0"/>
            <a:ext cx="646232" cy="3993226"/>
          </a:xfrm>
          <a:prstGeom prst="rect">
            <a:avLst/>
          </a:prstGeom>
        </p:spPr>
      </p:pic>
      <p:sp>
        <p:nvSpPr>
          <p:cNvPr id="14" name="文本框 13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5348211" y="4545993"/>
            <a:ext cx="81608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800" dirty="0">
                <a:solidFill>
                  <a:schemeClr val="bg1"/>
                </a:solidFill>
                <a:latin typeface="Century Schoolbook" panose="02040604050505020304" pitchFamily="18" charset="0"/>
              </a:rPr>
              <a:t>B</a:t>
            </a:r>
            <a:endParaRPr lang="zh-CN" altLang="en-US" sz="28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15" name="文本框 14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6715274" y="4299920"/>
            <a:ext cx="8160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dirty="0">
                <a:solidFill>
                  <a:schemeClr val="bg1"/>
                </a:solidFill>
                <a:latin typeface="Century Schoolbook" panose="02040604050505020304" pitchFamily="18" charset="0"/>
              </a:rPr>
              <a:t>C</a:t>
            </a:r>
            <a:endParaRPr lang="zh-CN" altLang="en-US" sz="2000" dirty="0">
              <a:solidFill>
                <a:schemeClr val="bg1"/>
              </a:solidFill>
              <a:latin typeface="Century Schoolbook" panose="02040604050505020304" pitchFamily="18" charset="0"/>
            </a:endParaRPr>
          </a:p>
        </p:txBody>
      </p:sp>
      <p:sp>
        <p:nvSpPr>
          <p:cNvPr id="2" name="e7d195523061f1c0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</a:t>
            </a:r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645459" y="714615"/>
            <a:ext cx="3811280" cy="258532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4.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数据库操作：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PyMySQL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：我们使用 </a:t>
            </a:r>
            <a:r>
              <a:rPr lang="en-US" altLang="zh-CN" sz="18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PyMySQL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作为与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MySQL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数据库交互的工具。通过 </a:t>
            </a:r>
            <a:r>
              <a:rPr lang="en-US" altLang="zh-CN" sz="18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PyMySQL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，我们能够连接数据库、执行查询、插入和更新数据。在项目中，我们通过数据库存储玩家数据、计算战力、修炼经验等信息。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版本：</a:t>
            </a:r>
            <a:r>
              <a:rPr lang="en-US" altLang="zh-CN" sz="18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PyMySQL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 1.1.0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7123315" y="461042"/>
            <a:ext cx="4886829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6.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数据处理和计算：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战力计算：我们根据玩家的六维属性（如根骨、洞察力、体质、等级等）以及功法效果来计算玩家的战力。通过这些计算，我们能够动态调整玩家的战力值。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修炼计算：在修炼系统中，我们根据功法的效果来加速修炼过程，并计算玩家的修炼经验增长。玩家的经验值是根据实际修炼时间进行计算的，修炼的加速效果会影响修炼所需的时间。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7" name="文本框 16"/>
          <p:cNvSpPr txBox="1"/>
          <p:nvPr/>
        </p:nvSpPr>
        <p:spPr>
          <a:xfrm>
            <a:off x="456372" y="3506625"/>
            <a:ext cx="5381474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7.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外部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API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集成：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API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调用：我们还集成了外部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API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，例如通过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requests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库向外部服务发送请求，生成玩家的修仙剧情。我们调用了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https://spark-api-open.xf-yun.com/v1/chat/completions API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来生成每年修炼的剧情内容，并将其返回给用户。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  <p:sp>
        <p:nvSpPr>
          <p:cNvPr id="18" name="文本框 17"/>
          <p:cNvSpPr txBox="1"/>
          <p:nvPr/>
        </p:nvSpPr>
        <p:spPr>
          <a:xfrm>
            <a:off x="6884894" y="3506625"/>
            <a:ext cx="4717997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algn="just"/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8.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代码结构和模块化：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0" marR="0" algn="just"/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蓝图（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Blueprints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）：为了提高代码的可维护性和模块化，我们使用了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Flask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的蓝图功能。通过蓝图，我们将不同的功能模块化，如 </a:t>
            </a:r>
            <a:r>
              <a:rPr lang="en-US" altLang="zh-CN" sz="1800" kern="100" dirty="0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apprentice 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 </a:t>
            </a:r>
            <a:r>
              <a:rPr lang="en-US" altLang="zh-CN" sz="1800" kern="100" dirty="0" err="1">
                <a:effectLst/>
                <a:latin typeface="Calibri" panose="020F0502020204030204" charset="0"/>
                <a:ea typeface="宋体" panose="02010600030101010101" pitchFamily="2" charset="-122"/>
                <a:cs typeface="Times New Roman" panose="02020603050405020304" pitchFamily="18" charset="0"/>
              </a:rPr>
              <a:t>apprenticeAI</a:t>
            </a:r>
            <a:r>
              <a:rPr lang="zh-CN" altLang="en-US" sz="1800" kern="100" dirty="0"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，从而让代码更加清晰和易于管理。</a:t>
            </a:r>
            <a:endParaRPr lang="zh-CN" altLang="en-US" sz="1800" kern="100" dirty="0">
              <a:effectLst/>
              <a:latin typeface="Calibri" panose="020F0502020204030204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http://img.hb.aicdn.com/a53a6b9289e34b16c9d2cce677ef35f8edcefc372ad29-nwC0qk"/>
          <p:cNvPicPr>
            <a:picLocks noChangeAspect="1" noChangeArrowheads="1"/>
          </p:cNvPicPr>
          <p:nvPr/>
        </p:nvPicPr>
        <p:blipFill rotWithShape="1">
          <a:blip r:embed="rId16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0664"/>
          <a:stretch>
            <a:fillRect/>
          </a:stretch>
        </p:blipFill>
        <p:spPr bwMode="auto">
          <a:xfrm>
            <a:off x="0" y="1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矩形 4"/>
          <p:cNvSpPr/>
          <p:nvPr/>
        </p:nvSpPr>
        <p:spPr>
          <a:xfrm>
            <a:off x="-97041" y="-73643"/>
            <a:ext cx="12192000" cy="6858000"/>
          </a:xfrm>
          <a:prstGeom prst="rect">
            <a:avLst/>
          </a:prstGeom>
          <a:gradFill>
            <a:gsLst>
              <a:gs pos="7000">
                <a:srgbClr val="11161A"/>
              </a:gs>
              <a:gs pos="100000">
                <a:srgbClr val="11161A">
                  <a:alpha val="4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11" name="组合 10"/>
          <p:cNvGrpSpPr/>
          <p:nvPr>
            <p:custDataLst>
              <p:tags r:id="rId1"/>
            </p:custDataLst>
          </p:nvPr>
        </p:nvGrpSpPr>
        <p:grpSpPr>
          <a:xfrm>
            <a:off x="7450881" y="621553"/>
            <a:ext cx="4057098" cy="2178249"/>
            <a:chOff x="7620511" y="249793"/>
            <a:chExt cx="4057098" cy="2178249"/>
          </a:xfrm>
        </p:grpSpPr>
        <p:sp>
          <p:nvSpPr>
            <p:cNvPr id="12" name="矩形 11"/>
            <p:cNvSpPr/>
            <p:nvPr>
              <p:custDataLst>
                <p:tags r:id="rId13"/>
              </p:custDataLst>
            </p:nvPr>
          </p:nvSpPr>
          <p:spPr>
            <a:xfrm>
              <a:off x="7620511" y="249793"/>
              <a:ext cx="3863018" cy="382862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sz="1600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集成测试</a:t>
              </a:r>
            </a:p>
          </p:txBody>
        </p:sp>
        <p:sp>
          <p:nvSpPr>
            <p:cNvPr id="13" name="矩形 12"/>
            <p:cNvSpPr/>
            <p:nvPr>
              <p:custDataLst>
                <p:tags r:id="rId14"/>
              </p:custDataLst>
            </p:nvPr>
          </p:nvSpPr>
          <p:spPr>
            <a:xfrm>
              <a:off x="7620511" y="688912"/>
              <a:ext cx="4057098" cy="173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just"/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集成测试（</a:t>
              </a:r>
              <a:r>
                <a:rPr lang="en-US" altLang="zh-CN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Integration Testing</a:t>
              </a: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）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R="0" lvl="0" algn="just">
                <a:spcAft>
                  <a:spcPts val="450"/>
                </a:spcAft>
                <a:buClr>
                  <a:srgbClr val="222222"/>
                </a:buClr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参与人员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测试人员、前后端开发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R="0" lvl="0" algn="just">
                <a:spcAft>
                  <a:spcPts val="450"/>
                </a:spcAft>
                <a:buClr>
                  <a:srgbClr val="222222"/>
                </a:buClr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时间安排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在单元测试完成后进行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R="0" lvl="0" algn="just">
                <a:buClr>
                  <a:srgbClr val="222222"/>
                </a:buClr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内容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测试前后端接口的集成，确保数据传输和功能交互正常。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4" name="组合 13"/>
          <p:cNvGrpSpPr/>
          <p:nvPr>
            <p:custDataLst>
              <p:tags r:id="rId2"/>
            </p:custDataLst>
          </p:nvPr>
        </p:nvGrpSpPr>
        <p:grpSpPr>
          <a:xfrm>
            <a:off x="7450881" y="3735294"/>
            <a:ext cx="4057098" cy="2471318"/>
            <a:chOff x="7620511" y="701586"/>
            <a:chExt cx="4057098" cy="2471318"/>
          </a:xfrm>
        </p:grpSpPr>
        <p:sp>
          <p:nvSpPr>
            <p:cNvPr id="15" name="矩形 14"/>
            <p:cNvSpPr/>
            <p:nvPr>
              <p:custDataLst>
                <p:tags r:id="rId11"/>
              </p:custDataLst>
            </p:nvPr>
          </p:nvSpPr>
          <p:spPr>
            <a:xfrm>
              <a:off x="7620511" y="701586"/>
              <a:ext cx="3863018" cy="419154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回归测试</a:t>
              </a:r>
            </a:p>
          </p:txBody>
        </p:sp>
        <p:sp>
          <p:nvSpPr>
            <p:cNvPr id="16" name="矩形 15"/>
            <p:cNvSpPr/>
            <p:nvPr>
              <p:custDataLst>
                <p:tags r:id="rId12"/>
              </p:custDataLst>
            </p:nvPr>
          </p:nvSpPr>
          <p:spPr>
            <a:xfrm>
              <a:off x="7814591" y="1433774"/>
              <a:ext cx="3863018" cy="17391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just"/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回归测试（</a:t>
              </a:r>
              <a:r>
                <a:rPr lang="en-US" altLang="zh-CN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Regression Testing</a:t>
              </a: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）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R="0" lvl="0" algn="just">
                <a:spcAft>
                  <a:spcPts val="450"/>
                </a:spcAft>
                <a:buClr>
                  <a:srgbClr val="222222"/>
                </a:buClr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参与人员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测试人员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R="0" lvl="0" algn="just">
                <a:spcAft>
                  <a:spcPts val="450"/>
                </a:spcAft>
                <a:buClr>
                  <a:srgbClr val="222222"/>
                </a:buClr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时间安排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在每次代码更新后进行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R="0" lvl="0" algn="just">
                <a:buClr>
                  <a:srgbClr val="222222"/>
                </a:buClr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内容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确保新代码的引入不会影响现有功能。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7" name="组合 16"/>
          <p:cNvGrpSpPr/>
          <p:nvPr>
            <p:custDataLst>
              <p:tags r:id="rId3"/>
            </p:custDataLst>
          </p:nvPr>
        </p:nvGrpSpPr>
        <p:grpSpPr>
          <a:xfrm>
            <a:off x="613690" y="552322"/>
            <a:ext cx="4137541" cy="2414191"/>
            <a:chOff x="7744995" y="1569294"/>
            <a:chExt cx="3932614" cy="1145339"/>
          </a:xfrm>
        </p:grpSpPr>
        <p:sp>
          <p:nvSpPr>
            <p:cNvPr id="18" name="矩形 17"/>
            <p:cNvSpPr/>
            <p:nvPr>
              <p:custDataLst>
                <p:tags r:id="rId9"/>
              </p:custDataLst>
            </p:nvPr>
          </p:nvSpPr>
          <p:spPr>
            <a:xfrm>
              <a:off x="7744995" y="1569294"/>
              <a:ext cx="3738534" cy="403671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2000" b="1" kern="100" spc="0" dirty="0">
                  <a:solidFill>
                    <a:schemeClr val="accent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  <a:cs typeface="Times New Roman" panose="02020603050405020304" pitchFamily="18" charset="0"/>
                </a:rPr>
                <a:t>项目测试工作安排</a:t>
              </a:r>
              <a:endParaRPr lang="zh-CN" altLang="en-US" sz="2000" b="1" kern="100" spc="0" dirty="0">
                <a:solidFill>
                  <a:schemeClr val="accent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  <a:p>
              <a:pPr>
                <a:lnSpc>
                  <a:spcPct val="130000"/>
                </a:lnSpc>
              </a:pPr>
              <a:endParaRPr lang="zh-CN" altLang="en-US" sz="2000" b="1" kern="100" spc="0" dirty="0">
                <a:solidFill>
                  <a:schemeClr val="bg1"/>
                </a:solidFill>
                <a:effectLst/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endParaRPr>
            </a:p>
          </p:txBody>
        </p:sp>
        <p:sp>
          <p:nvSpPr>
            <p:cNvPr id="25" name="矩形 24"/>
            <p:cNvSpPr/>
            <p:nvPr>
              <p:custDataLst>
                <p:tags r:id="rId10"/>
              </p:custDataLst>
            </p:nvPr>
          </p:nvSpPr>
          <p:spPr>
            <a:xfrm>
              <a:off x="7744995" y="1889556"/>
              <a:ext cx="3932614" cy="825077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285750" marR="0" indent="-285750" algn="just">
                <a:buFont typeface="Arial" panose="020B0604020202020204" pitchFamily="34" charset="0"/>
                <a:buChar char="•"/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单元测试（</a:t>
              </a:r>
              <a:r>
                <a:rPr lang="en-US" altLang="zh-CN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Unit Testing</a:t>
              </a: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）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R="0" lvl="0" algn="just">
                <a:spcAft>
                  <a:spcPts val="450"/>
                </a:spcAft>
                <a:buClr>
                  <a:srgbClr val="222222"/>
                </a:buClr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参与人员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前端开发、后端开发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R="0" lvl="0" algn="just">
                <a:spcAft>
                  <a:spcPts val="450"/>
                </a:spcAft>
                <a:buClr>
                  <a:srgbClr val="222222"/>
                </a:buClr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时间安排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开发过程中同步进行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L="0" marR="0" indent="0" algn="just"/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内容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针对前端组件、后端接口和逻辑进行独立测试，确保每个模块功能正确。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26" name="组合 25"/>
          <p:cNvGrpSpPr/>
          <p:nvPr>
            <p:custDataLst>
              <p:tags r:id="rId4"/>
            </p:custDataLst>
          </p:nvPr>
        </p:nvGrpSpPr>
        <p:grpSpPr>
          <a:xfrm>
            <a:off x="613689" y="3735295"/>
            <a:ext cx="4065885" cy="2748315"/>
            <a:chOff x="7628859" y="701586"/>
            <a:chExt cx="4048750" cy="2748321"/>
          </a:xfrm>
        </p:grpSpPr>
        <p:sp>
          <p:nvSpPr>
            <p:cNvPr id="27" name="矩形 26"/>
            <p:cNvSpPr/>
            <p:nvPr>
              <p:custDataLst>
                <p:tags r:id="rId7"/>
              </p:custDataLst>
            </p:nvPr>
          </p:nvSpPr>
          <p:spPr>
            <a:xfrm>
              <a:off x="7628859" y="701586"/>
              <a:ext cx="3854670" cy="419155"/>
            </a:xfrm>
            <a:prstGeom prst="rect">
              <a:avLst/>
            </a:prstGeom>
          </p:spPr>
          <p:txBody>
            <a:bodyPr vert="horz" wrap="square">
              <a:spAutoFit/>
            </a:bodyPr>
            <a:lstStyle/>
            <a:p>
              <a:pPr marL="171450" indent="-171450">
                <a:lnSpc>
                  <a:spcPct val="130000"/>
                </a:lnSpc>
                <a:buFont typeface="Wingdings" panose="05000000000000000000" pitchFamily="2" charset="2"/>
                <a:buChar char="l"/>
              </a:pPr>
              <a:r>
                <a:rPr lang="zh-CN" altLang="en-US" dirty="0">
                  <a:solidFill>
                    <a:schemeClr val="bg1"/>
                  </a:solidFill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系统测试</a:t>
              </a:r>
            </a:p>
          </p:txBody>
        </p:sp>
        <p:sp>
          <p:nvSpPr>
            <p:cNvPr id="29" name="矩形 28"/>
            <p:cNvSpPr/>
            <p:nvPr>
              <p:custDataLst>
                <p:tags r:id="rId8"/>
              </p:custDataLst>
            </p:nvPr>
          </p:nvSpPr>
          <p:spPr>
            <a:xfrm>
              <a:off x="7744972" y="1433774"/>
              <a:ext cx="3932637" cy="201613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marL="0" marR="0" indent="0" algn="just"/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系统测试（</a:t>
              </a:r>
              <a:r>
                <a:rPr lang="en-US" altLang="zh-CN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System Testing</a:t>
              </a: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）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R="0" lvl="0" algn="just">
                <a:spcAft>
                  <a:spcPts val="450"/>
                </a:spcAft>
                <a:buClr>
                  <a:srgbClr val="222222"/>
                </a:buClr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参与人员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测试人员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R="0" lvl="0" algn="just">
                <a:spcAft>
                  <a:spcPts val="450"/>
                </a:spcAft>
                <a:buClr>
                  <a:srgbClr val="222222"/>
                </a:buClr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时间安排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集成测试完成后进行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 marR="0" lvl="0" algn="just">
                <a:buClr>
                  <a:srgbClr val="222222"/>
                </a:buClr>
              </a:pPr>
              <a:r>
                <a:rPr lang="zh-CN" altLang="en-US" sz="1800" b="1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内容</a:t>
              </a:r>
              <a:r>
                <a:rPr lang="en-US" altLang="zh-CN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: </a:t>
              </a:r>
              <a:r>
                <a:rPr lang="zh-CN" altLang="en-US" sz="1800" kern="100" spc="0" dirty="0">
                  <a:solidFill>
                    <a:schemeClr val="bg1"/>
                  </a:solidFill>
                  <a:effectLst/>
                  <a:latin typeface="Segoe UI" panose="020B0502040204020203" pitchFamily="34" charset="0"/>
                  <a:ea typeface="宋体" panose="02010600030101010101" pitchFamily="2" charset="-122"/>
                </a:rPr>
                <a:t>对整个系统进行测试，包括功能测试、性能测试、安全测试等，确保系统整体功能符合需求。</a:t>
              </a:r>
              <a:endParaRPr lang="zh-CN" altLang="en-US" sz="1800" kern="100" spc="0" dirty="0">
                <a:solidFill>
                  <a:schemeClr val="bg1"/>
                </a:solidFill>
                <a:effectLst/>
                <a:latin typeface="Arial" panose="020B0604020202020204" pitchFamily="34" charset="0"/>
                <a:ea typeface="宋体" panose="02010600030101010101" pitchFamily="2" charset="-122"/>
              </a:endParaRPr>
            </a:p>
            <a:p>
              <a:pPr>
                <a:lnSpc>
                  <a:spcPct val="120000"/>
                </a:lnSpc>
              </a:pPr>
              <a:endParaRPr lang="zh-CN" altLang="en-US" sz="800" dirty="0">
                <a:solidFill>
                  <a:schemeClr val="bg1"/>
                </a:solidFill>
              </a:endParaRPr>
            </a:p>
          </p:txBody>
        </p:sp>
      </p:grpSp>
      <p:cxnSp>
        <p:nvCxnSpPr>
          <p:cNvPr id="30" name="直接连接符 29"/>
          <p:cNvCxnSpPr/>
          <p:nvPr>
            <p:custDataLst>
              <p:tags r:id="rId5"/>
            </p:custDataLst>
          </p:nvPr>
        </p:nvCxnSpPr>
        <p:spPr>
          <a:xfrm>
            <a:off x="730293" y="3524449"/>
            <a:ext cx="3618522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直接连接符 30"/>
          <p:cNvCxnSpPr/>
          <p:nvPr>
            <p:custDataLst>
              <p:tags r:id="rId6"/>
            </p:custDataLst>
          </p:nvPr>
        </p:nvCxnSpPr>
        <p:spPr>
          <a:xfrm>
            <a:off x="7644961" y="3429000"/>
            <a:ext cx="3668938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  <a:alpha val="41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104" name="Picture 8" descr="https://hbimg.huabanimg.com/0969b2e796effc7ce70edb9f623aaae8d20424112a40ba-aInxlh"/>
          <p:cNvPicPr>
            <a:picLocks noChangeAspect="1" noChangeArrowheads="1"/>
          </p:cNvPicPr>
          <p:nvPr/>
        </p:nvPicPr>
        <p:blipFill>
          <a:blip r:embed="rId17" cstate="print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45312" y="-202549"/>
            <a:ext cx="2107295" cy="115968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10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矩形 5"/>
          <p:cNvSpPr/>
          <p:nvPr/>
        </p:nvSpPr>
        <p:spPr>
          <a:xfrm>
            <a:off x="1136081" y="642381"/>
            <a:ext cx="2519833" cy="677108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r>
              <a:rPr lang="zh-CN" altLang="en-US" sz="18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测试任务分配</a:t>
            </a:r>
            <a:endParaRPr lang="zh-CN" altLang="en-US" sz="1800" kern="1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sz="2000" dirty="0">
              <a:solidFill>
                <a:schemeClr val="tx1">
                  <a:lumMod val="75000"/>
                  <a:lumOff val="25000"/>
                </a:schemeClr>
              </a:solidFill>
              <a:latin typeface="苏新诗柳楷简" panose="02010600000101010101" pitchFamily="2" charset="-122"/>
              <a:ea typeface="苏新诗柳楷简" panose="02010600000101010101" pitchFamily="2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997067" y="3729557"/>
            <a:ext cx="2967744" cy="266996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indent="0" algn="just">
              <a:spcBef>
                <a:spcPts val="1195"/>
              </a:spcBef>
              <a:spcAft>
                <a:spcPts val="1300"/>
              </a:spcAft>
            </a:pPr>
            <a:r>
              <a:rPr lang="zh-CN" altLang="en-US" sz="1800" b="1" i="0" kern="100" spc="30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前端测试</a:t>
            </a:r>
            <a:endParaRPr lang="zh-CN" altLang="en-US" sz="1800" b="1" kern="100" spc="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zh-CN" altLang="en-US" sz="1800" b="1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：测试网页界面、用户操作和浏览器兼容性。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zh-CN" altLang="en-US" sz="1800" b="1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：使用</a:t>
            </a:r>
            <a:r>
              <a:rPr lang="en-US" altLang="zh-CN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Selenium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Cypress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等工具自动完成测试。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9" name="矩形 8"/>
          <p:cNvSpPr/>
          <p:nvPr/>
        </p:nvSpPr>
        <p:spPr>
          <a:xfrm>
            <a:off x="4840803" y="3729557"/>
            <a:ext cx="2510393" cy="2731517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indent="0" algn="just">
              <a:spcBef>
                <a:spcPts val="1195"/>
              </a:spcBef>
              <a:spcAft>
                <a:spcPts val="1300"/>
              </a:spcAft>
            </a:pPr>
            <a:r>
              <a:rPr lang="zh-CN" altLang="en-US" sz="1800" b="1" i="0" kern="100" spc="30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后端测试</a:t>
            </a:r>
            <a:endParaRPr lang="zh-CN" altLang="en-US" sz="1800" b="1" kern="100" spc="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zh-CN" altLang="en-US" sz="1800" b="1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：测试服务器接口、数据库操作和业务逻辑。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zh-CN" altLang="en-US" sz="1800" b="1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工具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：使用</a:t>
            </a:r>
            <a:r>
              <a:rPr lang="en-US" altLang="zh-CN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Postman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、</a:t>
            </a:r>
            <a:r>
              <a:rPr lang="en-US" altLang="zh-CN" sz="1800" i="0" kern="100" spc="15" dirty="0" err="1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PyTest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等工具自动完成测试。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spcAft>
                <a:spcPts val="450"/>
              </a:spcAft>
              <a:buClr>
                <a:srgbClr val="222222"/>
              </a:buClr>
              <a:buFont typeface="Wingdings" panose="05000000000000000000" pitchFamily="2" charset="2"/>
              <a:buChar char="l"/>
            </a:pP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sp>
        <p:nvSpPr>
          <p:cNvPr id="11" name="矩形 10"/>
          <p:cNvSpPr/>
          <p:nvPr/>
        </p:nvSpPr>
        <p:spPr>
          <a:xfrm>
            <a:off x="8450172" y="3818819"/>
            <a:ext cx="2622520" cy="2669962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marL="0" marR="0" indent="0" algn="just">
              <a:spcBef>
                <a:spcPts val="1195"/>
              </a:spcBef>
              <a:spcAft>
                <a:spcPts val="1300"/>
              </a:spcAft>
            </a:pPr>
            <a:r>
              <a:rPr lang="zh-CN" altLang="en-US" sz="1800" b="1" i="0" kern="100" spc="30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测试人员</a:t>
            </a:r>
            <a:endParaRPr lang="zh-CN" altLang="en-US" sz="1800" b="1" kern="100" spc="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zh-CN" altLang="en-US" sz="1800" b="1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做什么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：编写测试计划、执行测试、记录结果、跟踪问题。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zh-CN" altLang="en-US" sz="1800" b="1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额外任务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：负责性能、安全和用户体验的测试。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3" name="图片 1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3498" y="1366076"/>
            <a:ext cx="1905000" cy="1905000"/>
          </a:xfrm>
          <a:prstGeom prst="rect">
            <a:avLst/>
          </a:prstGeom>
        </p:spPr>
      </p:pic>
      <p:pic>
        <p:nvPicPr>
          <p:cNvPr id="15" name="图片 1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772" b="24336"/>
          <a:stretch>
            <a:fillRect/>
          </a:stretch>
        </p:blipFill>
        <p:spPr>
          <a:xfrm>
            <a:off x="4766537" y="1369179"/>
            <a:ext cx="2400377" cy="1992178"/>
          </a:xfrm>
          <a:prstGeom prst="rect">
            <a:avLst/>
          </a:prstGeom>
        </p:spPr>
      </p:pic>
      <p:pic>
        <p:nvPicPr>
          <p:cNvPr id="17" name="图片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84953" y="1309188"/>
            <a:ext cx="1956927" cy="221693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600">
        <p14:conveyor dir="l"/>
      </p:transition>
    </mc:Choice>
    <mc:Fallback xmlns=""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24968" y="1622768"/>
            <a:ext cx="4666308" cy="20567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indent="0" algn="just">
              <a:lnSpc>
                <a:spcPct val="170000"/>
              </a:lnSpc>
              <a:spcBef>
                <a:spcPts val="1400"/>
              </a:spcBef>
              <a:spcAft>
                <a:spcPts val="900"/>
              </a:spcAft>
            </a:pPr>
            <a:r>
              <a:rPr lang="zh-CN" altLang="en-US" sz="18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后端测试工具</a:t>
            </a:r>
            <a:endParaRPr lang="zh-CN" altLang="en-US" sz="1800" b="1" kern="100" spc="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Aft>
                <a:spcPts val="450"/>
              </a:spcAft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en-US" altLang="zh-CN" sz="18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Postman</a:t>
            </a:r>
            <a:r>
              <a:rPr lang="en-US" altLang="zh-CN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 </a:t>
            </a:r>
            <a:r>
              <a:rPr lang="zh-CN" altLang="en-US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用于</a:t>
            </a:r>
            <a:r>
              <a:rPr lang="en-US" altLang="zh-CN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API</a:t>
            </a:r>
            <a:r>
              <a:rPr lang="zh-CN" altLang="en-US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接口测试，支持自动化测试和文档生成。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en-US" altLang="zh-CN" sz="1800" b="1" kern="100" spc="0" dirty="0" err="1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PyTest</a:t>
            </a:r>
            <a:r>
              <a:rPr lang="en-US" altLang="zh-CN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 Python</a:t>
            </a:r>
            <a:r>
              <a:rPr lang="zh-CN" altLang="en-US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应用的单元测试框架，支持简单易用的语法和丰富的插件。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457200">
              <a:lnSpc>
                <a:spcPct val="130000"/>
              </a:lnSpc>
            </a:pP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2639194" y="4418014"/>
            <a:ext cx="8885037" cy="174233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indent="0" algn="l">
              <a:lnSpc>
                <a:spcPts val="1440"/>
              </a:lnSpc>
              <a:spcBef>
                <a:spcPts val="1050"/>
              </a:spcBef>
              <a:spcAft>
                <a:spcPts val="500"/>
              </a:spcAft>
            </a:pPr>
            <a:r>
              <a:rPr lang="zh-CN" altLang="en-US" sz="1800" b="1" i="0" kern="0" spc="30" dirty="0">
                <a:solidFill>
                  <a:srgbClr val="060607"/>
                </a:solidFill>
                <a:effectLst/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项目工具应用</a:t>
            </a:r>
            <a:endParaRPr lang="zh-CN" altLang="en-US" sz="1800" b="1" spc="0" dirty="0">
              <a:effectLst/>
              <a:latin typeface="宋体" panose="02010600030101010101" pitchFamily="2" charset="-122"/>
              <a:ea typeface="宋体" panose="02010600030101010101" pitchFamily="2" charset="-122"/>
            </a:endParaRPr>
          </a:p>
          <a:p>
            <a:pPr marR="0" lvl="0" algn="just">
              <a:lnSpc>
                <a:spcPts val="144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b="1" i="0" kern="100" spc="15" dirty="0">
                <a:solidFill>
                  <a:srgbClr val="060607"/>
                </a:solidFill>
                <a:effectLst/>
                <a:latin typeface="Calibri" panose="020F0502020204030204" charset="0"/>
                <a:ea typeface="helvetica" panose="020B0604020202020204" pitchFamily="34" charset="0"/>
                <a:cs typeface="helvetica" panose="020B0604020202020204" pitchFamily="34" charset="0"/>
              </a:rPr>
              <a:t>Selenium</a:t>
            </a:r>
            <a:r>
              <a:rPr lang="zh-CN" altLang="en-US" i="0" kern="100" spc="15" dirty="0">
                <a:solidFill>
                  <a:srgbClr val="060607"/>
                </a:solidFill>
                <a:effectLst/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：用来自动测试网页，确保用户在不同浏览器上的操作都能正常工作。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R="0" lvl="0" algn="just">
              <a:lnSpc>
                <a:spcPts val="144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b="1" i="0" kern="100" spc="15" dirty="0">
                <a:solidFill>
                  <a:srgbClr val="060607"/>
                </a:solidFill>
                <a:effectLst/>
                <a:latin typeface="Calibri" panose="020F0502020204030204" charset="0"/>
                <a:ea typeface="helvetica" panose="020B0604020202020204" pitchFamily="34" charset="0"/>
                <a:cs typeface="helvetica" panose="020B0604020202020204" pitchFamily="34" charset="0"/>
              </a:rPr>
              <a:t>Jest</a:t>
            </a:r>
            <a:r>
              <a:rPr lang="zh-CN" altLang="en-US" i="0" kern="100" spc="15" dirty="0">
                <a:solidFill>
                  <a:srgbClr val="060607"/>
                </a:solidFill>
                <a:effectLst/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：用于测试</a:t>
            </a:r>
            <a:r>
              <a:rPr lang="en-US" altLang="zh-CN" i="0" kern="100" spc="15" dirty="0">
                <a:solidFill>
                  <a:srgbClr val="060607"/>
                </a:solidFill>
                <a:effectLst/>
                <a:latin typeface="Calibri" panose="020F0502020204030204" charset="0"/>
                <a:ea typeface="helvetica" panose="020B0604020202020204" pitchFamily="34" charset="0"/>
                <a:cs typeface="helvetica" panose="020B0604020202020204" pitchFamily="34" charset="0"/>
              </a:rPr>
              <a:t>JavaScript</a:t>
            </a:r>
            <a:r>
              <a:rPr lang="zh-CN" altLang="en-US" i="0" kern="100" spc="15" dirty="0">
                <a:solidFill>
                  <a:srgbClr val="060607"/>
                </a:solidFill>
                <a:effectLst/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代码，确保代码按预期执行。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R="0" lvl="0" algn="just">
              <a:lnSpc>
                <a:spcPts val="1440"/>
              </a:lnSpc>
              <a:spcBef>
                <a:spcPts val="500"/>
              </a:spcBef>
              <a:spcAft>
                <a:spcPts val="500"/>
              </a:spcAft>
            </a:pPr>
            <a:r>
              <a:rPr lang="en-US" altLang="zh-CN" b="1" i="0" kern="100" spc="15" dirty="0">
                <a:solidFill>
                  <a:srgbClr val="060607"/>
                </a:solidFill>
                <a:effectLst/>
                <a:latin typeface="Calibri" panose="020F0502020204030204" charset="0"/>
                <a:ea typeface="helvetica" panose="020B0604020202020204" pitchFamily="34" charset="0"/>
                <a:cs typeface="helvetica" panose="020B0604020202020204" pitchFamily="34" charset="0"/>
              </a:rPr>
              <a:t>Postman</a:t>
            </a:r>
            <a:r>
              <a:rPr lang="zh-CN" altLang="en-US" i="0" kern="100" spc="15" dirty="0">
                <a:solidFill>
                  <a:srgbClr val="060607"/>
                </a:solidFill>
                <a:effectLst/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：用于测试</a:t>
            </a:r>
            <a:r>
              <a:rPr lang="en-US" altLang="zh-CN" i="0" kern="100" spc="15" dirty="0">
                <a:solidFill>
                  <a:srgbClr val="060607"/>
                </a:solidFill>
                <a:effectLst/>
                <a:latin typeface="Calibri" panose="020F0502020204030204" charset="0"/>
                <a:ea typeface="helvetica" panose="020B0604020202020204" pitchFamily="34" charset="0"/>
                <a:cs typeface="helvetica" panose="020B0604020202020204" pitchFamily="34" charset="0"/>
              </a:rPr>
              <a:t>API</a:t>
            </a:r>
            <a:r>
              <a:rPr lang="zh-CN" altLang="en-US" i="0" kern="100" spc="15" dirty="0">
                <a:solidFill>
                  <a:srgbClr val="060607"/>
                </a:solidFill>
                <a:effectLst/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接口，确保数据正确传输。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R="0" algn="just"/>
            <a:r>
              <a:rPr lang="en-US" altLang="zh-CN" b="1" i="0" kern="100" spc="15" dirty="0" err="1">
                <a:solidFill>
                  <a:srgbClr val="060607"/>
                </a:solidFill>
                <a:effectLst/>
                <a:latin typeface="Calibri" panose="020F0502020204030204" charset="0"/>
                <a:ea typeface="helvetica" panose="020B0604020202020204" pitchFamily="34" charset="0"/>
                <a:cs typeface="helvetica" panose="020B0604020202020204" pitchFamily="34" charset="0"/>
              </a:rPr>
              <a:t>PyTest</a:t>
            </a:r>
            <a:r>
              <a:rPr lang="zh-CN" altLang="en-US" i="0" kern="100" spc="15" dirty="0">
                <a:solidFill>
                  <a:srgbClr val="060607"/>
                </a:solidFill>
                <a:effectLst/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：用于测试</a:t>
            </a:r>
            <a:r>
              <a:rPr lang="en-US" altLang="zh-CN" i="0" kern="100" spc="15" dirty="0">
                <a:solidFill>
                  <a:srgbClr val="060607"/>
                </a:solidFill>
                <a:effectLst/>
                <a:latin typeface="Calibri" panose="020F0502020204030204" charset="0"/>
                <a:ea typeface="helvetica" panose="020B0604020202020204" pitchFamily="34" charset="0"/>
                <a:cs typeface="helvetica" panose="020B0604020202020204" pitchFamily="34" charset="0"/>
              </a:rPr>
              <a:t>Python</a:t>
            </a:r>
            <a:r>
              <a:rPr lang="zh-CN" altLang="en-US" i="0" kern="100" spc="15" dirty="0">
                <a:solidFill>
                  <a:srgbClr val="060607"/>
                </a:solidFill>
                <a:effectLst/>
                <a:latin typeface="helvetica" panose="020B0604020202020204" pitchFamily="34" charset="0"/>
                <a:ea typeface="helvetica" panose="020B0604020202020204" pitchFamily="34" charset="0"/>
                <a:cs typeface="helvetica" panose="020B0604020202020204" pitchFamily="34" charset="0"/>
              </a:rPr>
              <a:t>代码，帮助我们快速定位问题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457200">
              <a:lnSpc>
                <a:spcPct val="130000"/>
              </a:lnSpc>
            </a:pP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1229603" y="1274371"/>
            <a:ext cx="4594989" cy="267489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marL="0" marR="0" indent="0" algn="just">
              <a:lnSpc>
                <a:spcPct val="170000"/>
              </a:lnSpc>
              <a:spcBef>
                <a:spcPts val="1400"/>
              </a:spcBef>
              <a:spcAft>
                <a:spcPts val="900"/>
              </a:spcAft>
            </a:pPr>
            <a:r>
              <a:rPr lang="zh-CN" altLang="en-US" sz="18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 前端测试工具</a:t>
            </a:r>
            <a:endParaRPr lang="zh-CN" altLang="en-US" sz="1800" b="1" kern="100" spc="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Aft>
                <a:spcPts val="450"/>
              </a:spcAft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en-US" altLang="zh-CN" sz="18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Selenium</a:t>
            </a:r>
            <a:r>
              <a:rPr lang="en-US" altLang="zh-CN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 </a:t>
            </a:r>
            <a:r>
              <a:rPr lang="zh-CN" altLang="en-US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用于</a:t>
            </a:r>
            <a:r>
              <a:rPr lang="en-US" altLang="zh-CN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Web</a:t>
            </a:r>
            <a:r>
              <a:rPr lang="zh-CN" altLang="en-US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应用的自动化测试，支持多种浏览器。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spcAft>
                <a:spcPts val="450"/>
              </a:spcAft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en-US" altLang="zh-CN" sz="18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Cypress</a:t>
            </a:r>
            <a:r>
              <a:rPr lang="en-US" altLang="zh-CN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 </a:t>
            </a:r>
            <a:r>
              <a:rPr lang="zh-CN" altLang="en-US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现代</a:t>
            </a:r>
            <a:r>
              <a:rPr lang="en-US" altLang="zh-CN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Web</a:t>
            </a:r>
            <a:r>
              <a:rPr lang="zh-CN" altLang="en-US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应用的测试工具，支持</a:t>
            </a:r>
            <a:r>
              <a:rPr lang="en-US" altLang="zh-CN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JavaScript</a:t>
            </a:r>
            <a:r>
              <a:rPr lang="zh-CN" altLang="en-US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，易于编写和维护测试用例。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en-US" altLang="zh-CN" sz="18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Jest</a:t>
            </a:r>
            <a:r>
              <a:rPr lang="en-US" altLang="zh-CN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 </a:t>
            </a:r>
            <a:r>
              <a:rPr lang="zh-CN" altLang="en-US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用于</a:t>
            </a:r>
            <a:r>
              <a:rPr lang="en-US" altLang="zh-CN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JavaScript</a:t>
            </a:r>
            <a:r>
              <a:rPr lang="zh-CN" altLang="en-US" sz="18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代码的单元测试，支持快照测试和模拟功能。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defTabSz="457200">
              <a:lnSpc>
                <a:spcPct val="130000"/>
              </a:lnSpc>
            </a:pPr>
            <a:endParaRPr lang="zh-CN" altLang="en-US" sz="1200" dirty="0">
              <a:solidFill>
                <a:schemeClr val="bg2">
                  <a:lumMod val="50000"/>
                </a:schemeClr>
              </a:solidFill>
              <a:latin typeface="宋体" panose="02010600030101010101" pitchFamily="2" charset="-122"/>
              <a:ea typeface="宋体" panose="02010600030101010101" pitchFamily="2" charset="-122"/>
              <a:cs typeface="+mn-ea"/>
              <a:sym typeface="+mn-lt"/>
            </a:endParaRPr>
          </a:p>
        </p:txBody>
      </p:sp>
      <p:sp>
        <p:nvSpPr>
          <p:cNvPr id="10" name="文本框 9"/>
          <p:cNvSpPr txBox="1"/>
          <p:nvPr/>
        </p:nvSpPr>
        <p:spPr>
          <a:xfrm>
            <a:off x="346068" y="1274371"/>
            <a:ext cx="1167765" cy="2938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壹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sp>
        <p:nvSpPr>
          <p:cNvPr id="11" name="文本框 10"/>
          <p:cNvSpPr txBox="1"/>
          <p:nvPr/>
        </p:nvSpPr>
        <p:spPr>
          <a:xfrm>
            <a:off x="6559778" y="1257607"/>
            <a:ext cx="1167765" cy="2938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贰</a:t>
            </a:r>
          </a:p>
        </p:txBody>
      </p:sp>
      <p:sp>
        <p:nvSpPr>
          <p:cNvPr id="12" name="文本框 11"/>
          <p:cNvSpPr txBox="1"/>
          <p:nvPr/>
        </p:nvSpPr>
        <p:spPr>
          <a:xfrm>
            <a:off x="1832578" y="4529571"/>
            <a:ext cx="1167765" cy="293816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pPr>
              <a:lnSpc>
                <a:spcPct val="200000"/>
              </a:lnSpc>
            </a:pPr>
            <a:r>
              <a:rPr lang="zh-CN" altLang="en-US" sz="3200" b="1" dirty="0">
                <a:latin typeface="宋体" panose="02010600030101010101" pitchFamily="2" charset="-122"/>
                <a:ea typeface="宋体" panose="02010600030101010101" pitchFamily="2" charset="-122"/>
                <a:sym typeface="+mn-lt"/>
              </a:rPr>
              <a:t>叁</a:t>
            </a:r>
            <a:endParaRPr lang="zh-CN" altLang="en-US" sz="2800" b="1" spc="300" dirty="0">
              <a:solidFill>
                <a:schemeClr val="tx1">
                  <a:lumMod val="85000"/>
                  <a:lumOff val="15000"/>
                </a:schemeClr>
              </a:solidFill>
              <a:cs typeface="+mn-ea"/>
              <a:sym typeface="+mn-lt"/>
            </a:endParaRPr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" cstate="screen"/>
          <a:stretch>
            <a:fillRect/>
          </a:stretch>
        </p:blipFill>
        <p:spPr>
          <a:xfrm rot="10800000">
            <a:off x="555811" y="3734131"/>
            <a:ext cx="11080378" cy="430278"/>
          </a:xfrm>
          <a:prstGeom prst="rect">
            <a:avLst/>
          </a:prstGeom>
        </p:spPr>
      </p:pic>
      <p:sp>
        <p:nvSpPr>
          <p:cNvPr id="2" name="文本框 1"/>
          <p:cNvSpPr txBox="1"/>
          <p:nvPr/>
        </p:nvSpPr>
        <p:spPr>
          <a:xfrm>
            <a:off x="439964" y="407254"/>
            <a:ext cx="157927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1800" b="1" kern="1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测试工具选择</a:t>
            </a:r>
            <a:endParaRPr lang="zh-CN" altLang="en-US" sz="1800" kern="1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withEffect">
                                  <p:stCondLst>
                                    <p:cond delay="25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5840" y="0"/>
            <a:ext cx="1987296" cy="6858000"/>
          </a:xfrm>
          <a:prstGeom prst="rect">
            <a:avLst/>
          </a:prstGeom>
        </p:spPr>
      </p:pic>
      <p:grpSp>
        <p:nvGrpSpPr>
          <p:cNvPr id="14" name="组合 13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GrpSpPr/>
          <p:nvPr/>
        </p:nvGrpSpPr>
        <p:grpSpPr>
          <a:xfrm>
            <a:off x="8532605" y="280201"/>
            <a:ext cx="1771030" cy="1012024"/>
            <a:chOff x="8681622" y="1921418"/>
            <a:chExt cx="1771030" cy="1012024"/>
          </a:xfrm>
        </p:grpSpPr>
        <p:pic>
          <p:nvPicPr>
            <p:cNvPr id="13" name="图片 12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125" y="1921418"/>
              <a:ext cx="1012024" cy="1012024"/>
            </a:xfrm>
            <a:prstGeom prst="rect">
              <a:avLst/>
            </a:prstGeom>
          </p:spPr>
        </p:pic>
        <p:pic>
          <p:nvPicPr>
            <p:cNvPr id="8" name="图片 7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622" y="1940887"/>
              <a:ext cx="1771030" cy="992555"/>
            </a:xfrm>
            <a:prstGeom prst="rect">
              <a:avLst/>
            </a:prstGeom>
          </p:spPr>
        </p:pic>
      </p:grpSp>
      <p:grpSp>
        <p:nvGrpSpPr>
          <p:cNvPr id="15" name="组合 14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GrpSpPr/>
          <p:nvPr/>
        </p:nvGrpSpPr>
        <p:grpSpPr>
          <a:xfrm>
            <a:off x="1572332" y="657860"/>
            <a:ext cx="1662704" cy="740634"/>
            <a:chOff x="8681622" y="1921418"/>
            <a:chExt cx="1771030" cy="101202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125" y="1921418"/>
              <a:ext cx="1012024" cy="101202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622" y="1940887"/>
              <a:ext cx="1771030" cy="992555"/>
            </a:xfrm>
            <a:prstGeom prst="rect">
              <a:avLst/>
            </a:prstGeom>
          </p:spPr>
        </p:pic>
      </p:grpSp>
      <p:sp>
        <p:nvSpPr>
          <p:cNvPr id="18" name="文本框 17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148644" y="1316625"/>
            <a:ext cx="5073688" cy="5533631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Gen Jyuu Gothic P Normal" panose="020B0202020203020207" pitchFamily="34" charset="-128"/>
              </a:defRPr>
            </a:lvl1pPr>
          </a:lstStyle>
          <a:p>
            <a:pPr marL="0" marR="0" indent="0" algn="just">
              <a:lnSpc>
                <a:spcPct val="170000"/>
              </a:lnSpc>
              <a:spcBef>
                <a:spcPts val="1400"/>
              </a:spcBef>
              <a:spcAft>
                <a:spcPts val="900"/>
              </a:spcAft>
            </a:pPr>
            <a:r>
              <a:rPr lang="en-US" altLang="zh-CN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3.1 </a:t>
            </a:r>
            <a:r>
              <a:rPr lang="zh-CN" altLang="en-US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项目运营</a:t>
            </a:r>
            <a:endParaRPr lang="zh-CN" altLang="en-US" b="1" kern="100" spc="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spcAft>
                <a:spcPts val="450"/>
              </a:spcAft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测试用例管理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 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使用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JIRA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进行测试用例的编写、分配、执行和跟踪。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spcAft>
                <a:spcPts val="450"/>
              </a:spcAft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缺陷管理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 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发现的缺陷通过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JIRA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进行记录、跟踪和修复。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spcAft>
                <a:spcPts val="450"/>
              </a:spcAft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测试报告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 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定期生成测试报告，汇总测试结果、缺陷统计和测试进度。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持续集成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 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使用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CI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工具（如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Jenkins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）进行自动化测试，确保每次代码提交后自动运行测试。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>
              <a:lnSpc>
                <a:spcPct val="170000"/>
              </a:lnSpc>
              <a:spcBef>
                <a:spcPts val="1400"/>
              </a:spcBef>
              <a:spcAft>
                <a:spcPts val="900"/>
              </a:spcAft>
            </a:pPr>
            <a:r>
              <a:rPr lang="en-US" altLang="zh-CN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3.2 </a:t>
            </a:r>
            <a:r>
              <a:rPr lang="zh-CN" altLang="en-US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前端测试评述</a:t>
            </a:r>
            <a:endParaRPr lang="zh-CN" altLang="en-US" b="1" kern="100" spc="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en-US" altLang="zh-CN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UI</a:t>
            </a:r>
            <a:r>
              <a:rPr lang="zh-CN" altLang="en-US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组件测试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spcAft>
                <a:spcPts val="450"/>
              </a:spcAft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使用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Cypress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进行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UI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组件的自动化测试，确保组件在不同状态下的表现符合预期。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使用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Jest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进行快照测试，确保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UI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组件的渲染结果一致。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交互逻辑测试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spcAft>
                <a:spcPts val="450"/>
              </a:spcAft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测试用户交互的逻辑，如按钮点击、表单提交等，确保功能正确。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使用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Cypress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进行端到端测试，模拟用户操作，验证系统响应。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兼容性测试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测试不同浏览器和设备上的兼容性，确保</a:t>
            </a:r>
            <a:r>
              <a:rPr lang="en-US" altLang="zh-CN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UI</a:t>
            </a:r>
            <a:r>
              <a:rPr lang="zh-CN" altLang="en-US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和功能一致。</a:t>
            </a:r>
            <a:endParaRPr lang="zh-CN" altLang="en-US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/>
            <a:endParaRPr lang="zh-CN" altLang="en-US" sz="1000" dirty="0">
              <a:solidFill>
                <a:schemeClr val="tx1">
                  <a:lumMod val="85000"/>
                  <a:lumOff val="15000"/>
                  <a:alpha val="76000"/>
                </a:schemeClr>
              </a:solidFill>
              <a:cs typeface="Kozuka Gothic Pro EL" panose="020B0200000000000000" charset="-128"/>
            </a:endParaRPr>
          </a:p>
        </p:txBody>
      </p:sp>
      <p:sp>
        <p:nvSpPr>
          <p:cNvPr id="19" name="文本框 18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7254492" y="1333020"/>
            <a:ext cx="4861432" cy="5394490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Gen Jyuu Gothic P Normal" panose="020B0202020203020207" pitchFamily="34" charset="-128"/>
              </a:defRPr>
            </a:lvl1pPr>
          </a:lstStyle>
          <a:p>
            <a:pPr marL="0" marR="0" indent="0" algn="just">
              <a:lnSpc>
                <a:spcPct val="170000"/>
              </a:lnSpc>
              <a:spcBef>
                <a:spcPts val="1400"/>
              </a:spcBef>
              <a:spcAft>
                <a:spcPts val="900"/>
              </a:spcAft>
            </a:pPr>
            <a:r>
              <a:rPr lang="en-US" altLang="zh-CN" sz="14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3.4 </a:t>
            </a:r>
            <a:r>
              <a:rPr lang="zh-CN" altLang="en-US" sz="14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性能测试评述</a:t>
            </a:r>
            <a:endParaRPr lang="zh-CN" altLang="en-US" sz="1400" b="1" kern="100" spc="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负载测试</a:t>
            </a:r>
            <a:r>
              <a:rPr lang="en-US" altLang="zh-CN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使用</a:t>
            </a:r>
            <a:r>
              <a:rPr lang="en-US" altLang="zh-CN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JMeter</a:t>
            </a:r>
            <a:r>
              <a:rPr lang="zh-CN" altLang="en-US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进行负载测试，模拟高并发访问，测试系统的响应时间和吞吐量。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压力测试</a:t>
            </a:r>
            <a:r>
              <a:rPr lang="en-US" altLang="zh-CN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测试系统在高负载下的表现，确保系统稳定性和可靠性。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性能优化</a:t>
            </a:r>
            <a:r>
              <a:rPr lang="en-US" altLang="zh-CN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根据性能测试结果，进行性能优化，提高系统性能。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>
              <a:lnSpc>
                <a:spcPct val="170000"/>
              </a:lnSpc>
              <a:spcBef>
                <a:spcPts val="1400"/>
              </a:spcBef>
              <a:spcAft>
                <a:spcPts val="900"/>
              </a:spcAft>
            </a:pPr>
            <a:r>
              <a:rPr lang="en-US" altLang="zh-CN" sz="14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3.5 </a:t>
            </a:r>
            <a:r>
              <a:rPr lang="zh-CN" altLang="en-US" sz="14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  <a:cs typeface="Times New Roman" panose="02020603050405020304" pitchFamily="18" charset="0"/>
              </a:rPr>
              <a:t>安全测试评述</a:t>
            </a:r>
            <a:endParaRPr lang="zh-CN" altLang="en-US" sz="1400" b="1" kern="100" spc="0" dirty="0">
              <a:effectLst/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漏洞扫描</a:t>
            </a:r>
            <a:r>
              <a:rPr lang="en-US" altLang="zh-CN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使用</a:t>
            </a:r>
            <a:r>
              <a:rPr lang="en-US" altLang="zh-CN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OWASP ZAP</a:t>
            </a:r>
            <a:r>
              <a:rPr lang="zh-CN" altLang="en-US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进行漏洞扫描，发现和修复安全漏洞。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身份验证和授权测试</a:t>
            </a:r>
            <a:r>
              <a:rPr lang="en-US" altLang="zh-CN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测试身份验证和授权机制，确保系统安全。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b="1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数据保护</a:t>
            </a:r>
            <a:r>
              <a:rPr lang="en-US" altLang="zh-CN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: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buClr>
                <a:srgbClr val="222222"/>
              </a:buClr>
              <a:buFont typeface="Wingdings" panose="05000000000000000000" pitchFamily="2" charset="2"/>
              <a:buChar char="l"/>
            </a:pPr>
            <a:r>
              <a:rPr lang="zh-CN" altLang="en-US" sz="1400" kern="100" spc="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测试数据保护措施，确保敏感数据安全。</a:t>
            </a:r>
            <a:endParaRPr lang="zh-CN" altLang="en-US" sz="14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</p:txBody>
      </p:sp>
      <p:pic>
        <p:nvPicPr>
          <p:cNvPr id="11" name="图片 10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105" y="17570"/>
            <a:ext cx="646232" cy="3993226"/>
          </a:xfrm>
          <a:prstGeom prst="rect">
            <a:avLst/>
          </a:prstGeom>
        </p:spPr>
      </p:pic>
      <p:sp>
        <p:nvSpPr>
          <p:cNvPr id="2" name="e7d195523061f1c0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</a:t>
            </a:r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399570" y="139882"/>
            <a:ext cx="2666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1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项目运营及测试评述</a:t>
            </a:r>
            <a:endParaRPr lang="zh-CN" altLang="en-US" sz="1800" kern="1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69730" y="17570"/>
            <a:ext cx="1987296" cy="6858000"/>
          </a:xfrm>
          <a:prstGeom prst="rect">
            <a:avLst/>
          </a:prstGeom>
        </p:spPr>
      </p:pic>
      <p:grpSp>
        <p:nvGrpSpPr>
          <p:cNvPr id="15" name="组合 14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GrpSpPr/>
          <p:nvPr/>
        </p:nvGrpSpPr>
        <p:grpSpPr>
          <a:xfrm>
            <a:off x="0" y="200698"/>
            <a:ext cx="1662704" cy="740634"/>
            <a:chOff x="8681622" y="1921418"/>
            <a:chExt cx="1771030" cy="1012024"/>
          </a:xfrm>
        </p:grpSpPr>
        <p:pic>
          <p:nvPicPr>
            <p:cNvPr id="16" name="图片 15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061125" y="1921418"/>
              <a:ext cx="1012024" cy="1012024"/>
            </a:xfrm>
            <a:prstGeom prst="rect">
              <a:avLst/>
            </a:prstGeom>
          </p:spPr>
        </p:pic>
        <p:pic>
          <p:nvPicPr>
            <p:cNvPr id="17" name="图片 16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1622" y="1940887"/>
              <a:ext cx="1771030" cy="992555"/>
            </a:xfrm>
            <a:prstGeom prst="rect">
              <a:avLst/>
            </a:prstGeom>
          </p:spPr>
        </p:pic>
      </p:grpSp>
      <p:sp>
        <p:nvSpPr>
          <p:cNvPr id="18" name="文本框 17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SpPr txBox="1"/>
          <p:nvPr/>
        </p:nvSpPr>
        <p:spPr>
          <a:xfrm>
            <a:off x="1161234" y="1464315"/>
            <a:ext cx="6473085" cy="4578176"/>
          </a:xfrm>
          <a:prstGeom prst="rect">
            <a:avLst/>
          </a:prstGeom>
        </p:spPr>
        <p:txBody>
          <a:bodyPr vert="horz" wrap="square">
            <a:spAutoFit/>
          </a:bodyPr>
          <a:lstStyle>
            <a:defPPr>
              <a:defRPr lang="zh-CN"/>
            </a:defPPr>
            <a:lvl1pPr>
              <a:lnSpc>
                <a:spcPct val="150000"/>
              </a:lnSpc>
              <a:defRPr sz="1200">
                <a:solidFill>
                  <a:schemeClr val="tx1">
                    <a:lumMod val="85000"/>
                    <a:lumOff val="15000"/>
                  </a:schemeClr>
                </a:solidFill>
                <a:latin typeface="楷体" panose="02010609060101010101" pitchFamily="49" charset="-122"/>
                <a:ea typeface="楷体" panose="02010609060101010101" pitchFamily="49" charset="-122"/>
                <a:cs typeface="Gen Jyuu Gothic P Normal" panose="020B0202020203020207" pitchFamily="34" charset="-128"/>
              </a:defRPr>
            </a:lvl1pPr>
          </a:lstStyle>
          <a:p>
            <a:pPr marL="0" marR="0" indent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1800" i="0" kern="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通过这些测试工具的应用，我们能够全面覆盖项目的测试需求，从前端用户界面到后端服务器逻辑。每个工具都针对特定的测试需求，帮助我们确保项目在各个层面上都能达到高质量标准。</a:t>
            </a:r>
            <a:endParaRPr lang="zh-CN" altLang="en-US" sz="18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zh-CN" altLang="en-US" sz="1800" b="1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前端测试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：通过</a:t>
            </a:r>
            <a:r>
              <a:rPr lang="en-US" altLang="zh-CN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Selenium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我们确保了用户界面的响应性和兼容性，</a:t>
            </a:r>
            <a:r>
              <a:rPr lang="en-US" altLang="zh-CN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Jest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帮助我们保持代码的清洁和高效。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zh-CN" altLang="en-US" sz="1800" b="1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后端测试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</a:t>
            </a:r>
            <a:r>
              <a:rPr lang="en-US" altLang="zh-CN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Postman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</a:t>
            </a:r>
            <a:r>
              <a:rPr lang="en-US" altLang="zh-CN" sz="1800" i="0" kern="100" spc="15" dirty="0" err="1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PyTest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让我们能够深入测试</a:t>
            </a:r>
            <a:r>
              <a:rPr lang="en-US" altLang="zh-CN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API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和业务逻辑，确保数据的准确性和安全性。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342900" marR="0" lvl="0" indent="-342900" algn="just">
              <a:lnSpc>
                <a:spcPct val="100000"/>
              </a:lnSpc>
              <a:spcBef>
                <a:spcPts val="500"/>
              </a:spcBef>
              <a:spcAft>
                <a:spcPts val="500"/>
              </a:spcAft>
              <a:buFont typeface="Symbol" panose="05050102010706020507" pitchFamily="18" charset="2"/>
              <a:buChar char=""/>
            </a:pPr>
            <a:r>
              <a:rPr lang="zh-CN" altLang="en-US" sz="1800" b="1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性能和安全</a:t>
            </a:r>
            <a:r>
              <a:rPr lang="zh-CN" altLang="en-US" sz="1800" i="0" kern="10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：我们也会使用适当的工具来测试系统的性能和安全性，确保用户在使用过程中的体验和数据的安全。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l">
              <a:lnSpc>
                <a:spcPct val="10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en-US" sz="1800" i="0" kern="0" spc="15" dirty="0">
                <a:solidFill>
                  <a:srgbClr val="060607"/>
                </a:solidFill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总的来说，通过这些精心选择的工具和严格的测试流程，我们能够及时发现并修复问题，提高系统的稳定性和可靠性，最终交付一个让用户满意的产品。</a:t>
            </a:r>
            <a:endParaRPr lang="zh-CN" altLang="en-US" sz="18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marL="0" marR="0" indent="0" algn="just">
              <a:lnSpc>
                <a:spcPct val="100000"/>
              </a:lnSpc>
            </a:pPr>
            <a:r>
              <a:rPr lang="zh-CN" altLang="en-US" sz="1800" kern="100" spc="0" dirty="0">
                <a:effectLst/>
                <a:latin typeface="宋体" panose="02010600030101010101" pitchFamily="2" charset="-122"/>
                <a:ea typeface="宋体" panose="02010600030101010101" pitchFamily="2" charset="-122"/>
              </a:rPr>
              <a:t> </a:t>
            </a:r>
            <a:endParaRPr lang="zh-CN" altLang="en-US" sz="1800" kern="100" spc="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pPr algn="ctr">
              <a:lnSpc>
                <a:spcPct val="100000"/>
              </a:lnSpc>
            </a:pPr>
            <a:endParaRPr lang="zh-CN" altLang="en-US" sz="1000" dirty="0">
              <a:solidFill>
                <a:schemeClr val="tx1">
                  <a:lumMod val="85000"/>
                  <a:lumOff val="15000"/>
                  <a:alpha val="76000"/>
                </a:schemeClr>
              </a:solidFill>
              <a:cs typeface="Kozuka Gothic Pro EL" panose="020B0200000000000000" charset="-128"/>
            </a:endParaRPr>
          </a:p>
        </p:txBody>
      </p:sp>
      <p:pic>
        <p:nvPicPr>
          <p:cNvPr id="11" name="图片 10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83105" y="17570"/>
            <a:ext cx="646232" cy="3993226"/>
          </a:xfrm>
          <a:prstGeom prst="rect">
            <a:avLst/>
          </a:prstGeom>
        </p:spPr>
      </p:pic>
      <p:sp>
        <p:nvSpPr>
          <p:cNvPr id="2" name="e7d195523061f1c0" descr="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03666317325b3a25331a3ff6575ad3de35D20CE66331BF391ABBBA49479D671FC33A993E8B561D9C243CED51B425F3A925E375E702C5724D403CD75A21B6DB2D04DA790B8857345414FB01D43305A322616BB8737F97EB38A1EB8892856F22D1EEA848904B598949D5D191A7A80DECAD27802CB4726B55F7A1902DCA267A2EA4BF72AC6487070AA66</a:t>
            </a:r>
            <a:endParaRPr lang="zh-CN" altLang="en-US" sz="100"/>
          </a:p>
        </p:txBody>
      </p:sp>
      <p:sp>
        <p:nvSpPr>
          <p:cNvPr id="3" name="文本框 2"/>
          <p:cNvSpPr txBox="1"/>
          <p:nvPr/>
        </p:nvSpPr>
        <p:spPr>
          <a:xfrm>
            <a:off x="1362351" y="325991"/>
            <a:ext cx="266635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1800" b="1" kern="100" dirty="0">
                <a:solidFill>
                  <a:srgbClr val="222222"/>
                </a:solidFill>
                <a:effectLst/>
                <a:latin typeface="Segoe UI" panose="020B0502040204020203" pitchFamily="34" charset="0"/>
                <a:ea typeface="宋体" panose="02010600030101010101" pitchFamily="2" charset="-122"/>
              </a:rPr>
              <a:t>项目运营及测试评述</a:t>
            </a:r>
            <a:endParaRPr lang="zh-CN" altLang="en-US" sz="1800" kern="100" dirty="0">
              <a:effectLst/>
              <a:latin typeface="Arial" panose="020B0604020202020204" pitchFamily="34" charset="0"/>
              <a:ea typeface="宋体" panose="02010600030101010101" pitchFamily="2" charset="-122"/>
            </a:endParaRPr>
          </a:p>
          <a:p>
            <a:endParaRPr lang="zh-CN" altLang="en-US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.hb.aicdn.com/69f3508695936fe47f6be2cba2e318b3512f12c017294-dguv4V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1" y="267706"/>
            <a:ext cx="4212416" cy="631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图文框 1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970" y="2032700"/>
            <a:ext cx="657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第</a:t>
            </a:r>
          </a:p>
        </p:txBody>
      </p:sp>
      <p:sp>
        <p:nvSpPr>
          <p:cNvPr id="7" name="矩形 6"/>
          <p:cNvSpPr/>
          <p:nvPr/>
        </p:nvSpPr>
        <p:spPr>
          <a:xfrm>
            <a:off x="2452965" y="2546387"/>
            <a:ext cx="1021080" cy="110680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肆</a:t>
            </a:r>
          </a:p>
        </p:txBody>
      </p:sp>
      <p:sp>
        <p:nvSpPr>
          <p:cNvPr id="8" name="矩形 7"/>
          <p:cNvSpPr/>
          <p:nvPr/>
        </p:nvSpPr>
        <p:spPr>
          <a:xfrm>
            <a:off x="2060962" y="3267931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章</a:t>
            </a:r>
          </a:p>
        </p:txBody>
      </p:sp>
      <p:sp>
        <p:nvSpPr>
          <p:cNvPr id="9" name="矩形 8"/>
          <p:cNvSpPr/>
          <p:nvPr/>
        </p:nvSpPr>
        <p:spPr>
          <a:xfrm rot="5400000">
            <a:off x="2785587" y="3230202"/>
            <a:ext cx="1366080" cy="27699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alpha val="48000"/>
                  </a:schemeClr>
                </a:solidFill>
                <a:latin typeface="Century Gothic" panose="020B0502020202020204" pitchFamily="34" charset="0"/>
              </a:rPr>
              <a:t>CLICK ADD TEXT</a:t>
            </a:r>
          </a:p>
        </p:txBody>
      </p:sp>
      <p:sp>
        <p:nvSpPr>
          <p:cNvPr id="10" name="矩形 9"/>
          <p:cNvSpPr/>
          <p:nvPr/>
        </p:nvSpPr>
        <p:spPr>
          <a:xfrm>
            <a:off x="6815891" y="1686980"/>
            <a:ext cx="902970" cy="3987816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600" dirty="0">
                <a:solidFill>
                  <a:srgbClr val="11161A"/>
                </a:solidFill>
                <a:latin typeface="华文新魏" panose="02010800040101010101" charset="-122"/>
                <a:ea typeface="华文新魏" panose="02010800040101010101" charset="-122"/>
              </a:rPr>
              <a:t>成员感想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63279" y="1686980"/>
            <a:ext cx="0" cy="398781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Freeform 231"/>
          <p:cNvSpPr>
            <a:spLocks noEditPoints="1"/>
          </p:cNvSpPr>
          <p:nvPr/>
        </p:nvSpPr>
        <p:spPr bwMode="auto">
          <a:xfrm rot="5400000" flipV="1">
            <a:off x="7610014" y="2189748"/>
            <a:ext cx="4425214" cy="45719"/>
          </a:xfrm>
          <a:custGeom>
            <a:avLst/>
            <a:gdLst>
              <a:gd name="T0" fmla="*/ 159 w 2723"/>
              <a:gd name="T1" fmla="*/ 100 h 638"/>
              <a:gd name="T2" fmla="*/ 391 w 2723"/>
              <a:gd name="T3" fmla="*/ 96 h 638"/>
              <a:gd name="T4" fmla="*/ 663 w 2723"/>
              <a:gd name="T5" fmla="*/ 112 h 638"/>
              <a:gd name="T6" fmla="*/ 1347 w 2723"/>
              <a:gd name="T7" fmla="*/ 164 h 638"/>
              <a:gd name="T8" fmla="*/ 1399 w 2723"/>
              <a:gd name="T9" fmla="*/ 196 h 638"/>
              <a:gd name="T10" fmla="*/ 1559 w 2723"/>
              <a:gd name="T11" fmla="*/ 196 h 638"/>
              <a:gd name="T12" fmla="*/ 1855 w 2723"/>
              <a:gd name="T13" fmla="*/ 236 h 638"/>
              <a:gd name="T14" fmla="*/ 2107 w 2723"/>
              <a:gd name="T15" fmla="*/ 232 h 638"/>
              <a:gd name="T16" fmla="*/ 2447 w 2723"/>
              <a:gd name="T17" fmla="*/ 240 h 638"/>
              <a:gd name="T18" fmla="*/ 2287 w 2723"/>
              <a:gd name="T19" fmla="*/ 276 h 638"/>
              <a:gd name="T20" fmla="*/ 2623 w 2723"/>
              <a:gd name="T21" fmla="*/ 328 h 638"/>
              <a:gd name="T22" fmla="*/ 2575 w 2723"/>
              <a:gd name="T23" fmla="*/ 304 h 638"/>
              <a:gd name="T24" fmla="*/ 2563 w 2723"/>
              <a:gd name="T25" fmla="*/ 336 h 638"/>
              <a:gd name="T26" fmla="*/ 2463 w 2723"/>
              <a:gd name="T27" fmla="*/ 324 h 638"/>
              <a:gd name="T28" fmla="*/ 2419 w 2723"/>
              <a:gd name="T29" fmla="*/ 324 h 638"/>
              <a:gd name="T30" fmla="*/ 2303 w 2723"/>
              <a:gd name="T31" fmla="*/ 332 h 638"/>
              <a:gd name="T32" fmla="*/ 2231 w 2723"/>
              <a:gd name="T33" fmla="*/ 316 h 638"/>
              <a:gd name="T34" fmla="*/ 2015 w 2723"/>
              <a:gd name="T35" fmla="*/ 296 h 638"/>
              <a:gd name="T36" fmla="*/ 1899 w 2723"/>
              <a:gd name="T37" fmla="*/ 364 h 638"/>
              <a:gd name="T38" fmla="*/ 1803 w 2723"/>
              <a:gd name="T39" fmla="*/ 400 h 638"/>
              <a:gd name="T40" fmla="*/ 1755 w 2723"/>
              <a:gd name="T41" fmla="*/ 436 h 638"/>
              <a:gd name="T42" fmla="*/ 1831 w 2723"/>
              <a:gd name="T43" fmla="*/ 408 h 638"/>
              <a:gd name="T44" fmla="*/ 1899 w 2723"/>
              <a:gd name="T45" fmla="*/ 444 h 638"/>
              <a:gd name="T46" fmla="*/ 1831 w 2723"/>
              <a:gd name="T47" fmla="*/ 460 h 638"/>
              <a:gd name="T48" fmla="*/ 1755 w 2723"/>
              <a:gd name="T49" fmla="*/ 460 h 638"/>
              <a:gd name="T50" fmla="*/ 1671 w 2723"/>
              <a:gd name="T51" fmla="*/ 480 h 638"/>
              <a:gd name="T52" fmla="*/ 1963 w 2723"/>
              <a:gd name="T53" fmla="*/ 492 h 638"/>
              <a:gd name="T54" fmla="*/ 1959 w 2723"/>
              <a:gd name="T55" fmla="*/ 508 h 638"/>
              <a:gd name="T56" fmla="*/ 1875 w 2723"/>
              <a:gd name="T57" fmla="*/ 528 h 638"/>
              <a:gd name="T58" fmla="*/ 1747 w 2723"/>
              <a:gd name="T59" fmla="*/ 544 h 638"/>
              <a:gd name="T60" fmla="*/ 1595 w 2723"/>
              <a:gd name="T61" fmla="*/ 568 h 638"/>
              <a:gd name="T62" fmla="*/ 1507 w 2723"/>
              <a:gd name="T63" fmla="*/ 552 h 638"/>
              <a:gd name="T64" fmla="*/ 1343 w 2723"/>
              <a:gd name="T65" fmla="*/ 560 h 638"/>
              <a:gd name="T66" fmla="*/ 1311 w 2723"/>
              <a:gd name="T67" fmla="*/ 580 h 638"/>
              <a:gd name="T68" fmla="*/ 1019 w 2723"/>
              <a:gd name="T69" fmla="*/ 608 h 638"/>
              <a:gd name="T70" fmla="*/ 615 w 2723"/>
              <a:gd name="T71" fmla="*/ 620 h 638"/>
              <a:gd name="T72" fmla="*/ 155 w 2723"/>
              <a:gd name="T73" fmla="*/ 548 h 638"/>
              <a:gd name="T74" fmla="*/ 55 w 2723"/>
              <a:gd name="T75" fmla="*/ 464 h 638"/>
              <a:gd name="T76" fmla="*/ 35 w 2723"/>
              <a:gd name="T77" fmla="*/ 224 h 638"/>
              <a:gd name="T78" fmla="*/ 43 w 2723"/>
              <a:gd name="T79" fmla="*/ 0 h 638"/>
              <a:gd name="T80" fmla="*/ 1603 w 2723"/>
              <a:gd name="T81" fmla="*/ 208 h 638"/>
              <a:gd name="T82" fmla="*/ 1723 w 2723"/>
              <a:gd name="T83" fmla="*/ 212 h 638"/>
              <a:gd name="T84" fmla="*/ 1779 w 2723"/>
              <a:gd name="T85" fmla="*/ 220 h 638"/>
              <a:gd name="T86" fmla="*/ 2259 w 2723"/>
              <a:gd name="T87" fmla="*/ 280 h 638"/>
              <a:gd name="T88" fmla="*/ 2143 w 2723"/>
              <a:gd name="T89" fmla="*/ 280 h 638"/>
              <a:gd name="T90" fmla="*/ 1907 w 2723"/>
              <a:gd name="T91" fmla="*/ 280 h 638"/>
              <a:gd name="T92" fmla="*/ 1803 w 2723"/>
              <a:gd name="T93" fmla="*/ 340 h 638"/>
              <a:gd name="T94" fmla="*/ 1723 w 2723"/>
              <a:gd name="T95" fmla="*/ 400 h 638"/>
              <a:gd name="T96" fmla="*/ 1639 w 2723"/>
              <a:gd name="T97" fmla="*/ 376 h 638"/>
              <a:gd name="T98" fmla="*/ 1563 w 2723"/>
              <a:gd name="T99" fmla="*/ 404 h 638"/>
              <a:gd name="T100" fmla="*/ 1587 w 2723"/>
              <a:gd name="T101" fmla="*/ 440 h 638"/>
              <a:gd name="T102" fmla="*/ 1715 w 2723"/>
              <a:gd name="T103" fmla="*/ 416 h 638"/>
              <a:gd name="T104" fmla="*/ 1851 w 2723"/>
              <a:gd name="T105" fmla="*/ 420 h 638"/>
              <a:gd name="T106" fmla="*/ 1531 w 2723"/>
              <a:gd name="T107" fmla="*/ 476 h 638"/>
              <a:gd name="T108" fmla="*/ 1623 w 2723"/>
              <a:gd name="T109" fmla="*/ 468 h 638"/>
              <a:gd name="T110" fmla="*/ 1691 w 2723"/>
              <a:gd name="T111" fmla="*/ 528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23" h="638">
                <a:moveTo>
                  <a:pt x="43" y="0"/>
                </a:moveTo>
                <a:cubicBezTo>
                  <a:pt x="56" y="7"/>
                  <a:pt x="50" y="67"/>
                  <a:pt x="47" y="80"/>
                </a:cubicBezTo>
                <a:cubicBezTo>
                  <a:pt x="66" y="95"/>
                  <a:pt x="77" y="94"/>
                  <a:pt x="91" y="112"/>
                </a:cubicBezTo>
                <a:cubicBezTo>
                  <a:pt x="105" y="107"/>
                  <a:pt x="94" y="77"/>
                  <a:pt x="111" y="76"/>
                </a:cubicBezTo>
                <a:cubicBezTo>
                  <a:pt x="99" y="104"/>
                  <a:pt x="131" y="92"/>
                  <a:pt x="119" y="116"/>
                </a:cubicBezTo>
                <a:cubicBezTo>
                  <a:pt x="140" y="113"/>
                  <a:pt x="148" y="123"/>
                  <a:pt x="159" y="100"/>
                </a:cubicBezTo>
                <a:cubicBezTo>
                  <a:pt x="166" y="104"/>
                  <a:pt x="169" y="114"/>
                  <a:pt x="163" y="120"/>
                </a:cubicBezTo>
                <a:cubicBezTo>
                  <a:pt x="179" y="116"/>
                  <a:pt x="175" y="104"/>
                  <a:pt x="179" y="96"/>
                </a:cubicBezTo>
                <a:cubicBezTo>
                  <a:pt x="186" y="96"/>
                  <a:pt x="192" y="96"/>
                  <a:pt x="199" y="96"/>
                </a:cubicBezTo>
                <a:cubicBezTo>
                  <a:pt x="172" y="120"/>
                  <a:pt x="253" y="113"/>
                  <a:pt x="267" y="104"/>
                </a:cubicBezTo>
                <a:cubicBezTo>
                  <a:pt x="263" y="93"/>
                  <a:pt x="258" y="116"/>
                  <a:pt x="251" y="104"/>
                </a:cubicBezTo>
                <a:cubicBezTo>
                  <a:pt x="272" y="87"/>
                  <a:pt x="356" y="84"/>
                  <a:pt x="391" y="96"/>
                </a:cubicBezTo>
                <a:cubicBezTo>
                  <a:pt x="392" y="105"/>
                  <a:pt x="377" y="98"/>
                  <a:pt x="371" y="100"/>
                </a:cubicBezTo>
                <a:cubicBezTo>
                  <a:pt x="438" y="88"/>
                  <a:pt x="489" y="130"/>
                  <a:pt x="575" y="112"/>
                </a:cubicBezTo>
                <a:cubicBezTo>
                  <a:pt x="581" y="122"/>
                  <a:pt x="580" y="139"/>
                  <a:pt x="587" y="148"/>
                </a:cubicBezTo>
                <a:cubicBezTo>
                  <a:pt x="615" y="145"/>
                  <a:pt x="618" y="127"/>
                  <a:pt x="643" y="140"/>
                </a:cubicBezTo>
                <a:cubicBezTo>
                  <a:pt x="655" y="136"/>
                  <a:pt x="656" y="128"/>
                  <a:pt x="651" y="116"/>
                </a:cubicBezTo>
                <a:cubicBezTo>
                  <a:pt x="657" y="116"/>
                  <a:pt x="662" y="117"/>
                  <a:pt x="663" y="112"/>
                </a:cubicBezTo>
                <a:cubicBezTo>
                  <a:pt x="670" y="113"/>
                  <a:pt x="672" y="119"/>
                  <a:pt x="671" y="128"/>
                </a:cubicBezTo>
                <a:cubicBezTo>
                  <a:pt x="699" y="119"/>
                  <a:pt x="726" y="131"/>
                  <a:pt x="767" y="124"/>
                </a:cubicBezTo>
                <a:cubicBezTo>
                  <a:pt x="780" y="148"/>
                  <a:pt x="824" y="128"/>
                  <a:pt x="839" y="156"/>
                </a:cubicBezTo>
                <a:cubicBezTo>
                  <a:pt x="916" y="130"/>
                  <a:pt x="998" y="169"/>
                  <a:pt x="1071" y="148"/>
                </a:cubicBezTo>
                <a:cubicBezTo>
                  <a:pt x="1149" y="160"/>
                  <a:pt x="1213" y="167"/>
                  <a:pt x="1275" y="156"/>
                </a:cubicBezTo>
                <a:cubicBezTo>
                  <a:pt x="1282" y="193"/>
                  <a:pt x="1321" y="156"/>
                  <a:pt x="1347" y="164"/>
                </a:cubicBezTo>
                <a:cubicBezTo>
                  <a:pt x="1358" y="166"/>
                  <a:pt x="1347" y="177"/>
                  <a:pt x="1339" y="172"/>
                </a:cubicBezTo>
                <a:cubicBezTo>
                  <a:pt x="1346" y="175"/>
                  <a:pt x="1350" y="182"/>
                  <a:pt x="1359" y="184"/>
                </a:cubicBezTo>
                <a:cubicBezTo>
                  <a:pt x="1362" y="183"/>
                  <a:pt x="1363" y="180"/>
                  <a:pt x="1367" y="180"/>
                </a:cubicBezTo>
                <a:cubicBezTo>
                  <a:pt x="1370" y="169"/>
                  <a:pt x="1359" y="172"/>
                  <a:pt x="1355" y="168"/>
                </a:cubicBezTo>
                <a:cubicBezTo>
                  <a:pt x="1371" y="154"/>
                  <a:pt x="1380" y="180"/>
                  <a:pt x="1391" y="164"/>
                </a:cubicBezTo>
                <a:cubicBezTo>
                  <a:pt x="1400" y="175"/>
                  <a:pt x="1382" y="190"/>
                  <a:pt x="1399" y="196"/>
                </a:cubicBezTo>
                <a:cubicBezTo>
                  <a:pt x="1419" y="197"/>
                  <a:pt x="1404" y="182"/>
                  <a:pt x="1411" y="176"/>
                </a:cubicBezTo>
                <a:cubicBezTo>
                  <a:pt x="1414" y="172"/>
                  <a:pt x="1446" y="184"/>
                  <a:pt x="1427" y="172"/>
                </a:cubicBezTo>
                <a:cubicBezTo>
                  <a:pt x="1484" y="166"/>
                  <a:pt x="1507" y="179"/>
                  <a:pt x="1555" y="192"/>
                </a:cubicBezTo>
                <a:cubicBezTo>
                  <a:pt x="1529" y="198"/>
                  <a:pt x="1496" y="202"/>
                  <a:pt x="1483" y="200"/>
                </a:cubicBezTo>
                <a:cubicBezTo>
                  <a:pt x="1504" y="218"/>
                  <a:pt x="1563" y="206"/>
                  <a:pt x="1559" y="216"/>
                </a:cubicBezTo>
                <a:cubicBezTo>
                  <a:pt x="1565" y="211"/>
                  <a:pt x="1571" y="197"/>
                  <a:pt x="1559" y="196"/>
                </a:cubicBezTo>
                <a:cubicBezTo>
                  <a:pt x="1577" y="181"/>
                  <a:pt x="1603" y="194"/>
                  <a:pt x="1635" y="188"/>
                </a:cubicBezTo>
                <a:cubicBezTo>
                  <a:pt x="1615" y="209"/>
                  <a:pt x="1760" y="197"/>
                  <a:pt x="1799" y="196"/>
                </a:cubicBezTo>
                <a:cubicBezTo>
                  <a:pt x="1792" y="210"/>
                  <a:pt x="1798" y="216"/>
                  <a:pt x="1807" y="204"/>
                </a:cubicBezTo>
                <a:cubicBezTo>
                  <a:pt x="1816" y="205"/>
                  <a:pt x="1809" y="222"/>
                  <a:pt x="1807" y="224"/>
                </a:cubicBezTo>
                <a:cubicBezTo>
                  <a:pt x="1818" y="222"/>
                  <a:pt x="1841" y="231"/>
                  <a:pt x="1835" y="212"/>
                </a:cubicBezTo>
                <a:cubicBezTo>
                  <a:pt x="1846" y="216"/>
                  <a:pt x="1858" y="219"/>
                  <a:pt x="1855" y="236"/>
                </a:cubicBezTo>
                <a:cubicBezTo>
                  <a:pt x="1858" y="234"/>
                  <a:pt x="1861" y="232"/>
                  <a:pt x="1867" y="232"/>
                </a:cubicBezTo>
                <a:cubicBezTo>
                  <a:pt x="1862" y="227"/>
                  <a:pt x="1856" y="225"/>
                  <a:pt x="1859" y="212"/>
                </a:cubicBezTo>
                <a:cubicBezTo>
                  <a:pt x="1880" y="227"/>
                  <a:pt x="1885" y="208"/>
                  <a:pt x="1903" y="204"/>
                </a:cubicBezTo>
                <a:cubicBezTo>
                  <a:pt x="1901" y="214"/>
                  <a:pt x="1910" y="213"/>
                  <a:pt x="1907" y="224"/>
                </a:cubicBezTo>
                <a:cubicBezTo>
                  <a:pt x="1916" y="225"/>
                  <a:pt x="1911" y="212"/>
                  <a:pt x="1919" y="212"/>
                </a:cubicBezTo>
                <a:cubicBezTo>
                  <a:pt x="1959" y="231"/>
                  <a:pt x="2055" y="214"/>
                  <a:pt x="2107" y="232"/>
                </a:cubicBezTo>
                <a:cubicBezTo>
                  <a:pt x="2156" y="220"/>
                  <a:pt x="2218" y="230"/>
                  <a:pt x="2287" y="228"/>
                </a:cubicBezTo>
                <a:cubicBezTo>
                  <a:pt x="2275" y="251"/>
                  <a:pt x="2332" y="214"/>
                  <a:pt x="2351" y="228"/>
                </a:cubicBezTo>
                <a:cubicBezTo>
                  <a:pt x="2344" y="242"/>
                  <a:pt x="2351" y="240"/>
                  <a:pt x="2359" y="248"/>
                </a:cubicBezTo>
                <a:cubicBezTo>
                  <a:pt x="2368" y="247"/>
                  <a:pt x="2368" y="238"/>
                  <a:pt x="2367" y="228"/>
                </a:cubicBezTo>
                <a:cubicBezTo>
                  <a:pt x="2402" y="224"/>
                  <a:pt x="2419" y="240"/>
                  <a:pt x="2439" y="232"/>
                </a:cubicBezTo>
                <a:cubicBezTo>
                  <a:pt x="2433" y="239"/>
                  <a:pt x="2435" y="241"/>
                  <a:pt x="2447" y="240"/>
                </a:cubicBezTo>
                <a:cubicBezTo>
                  <a:pt x="2443" y="245"/>
                  <a:pt x="2443" y="255"/>
                  <a:pt x="2439" y="260"/>
                </a:cubicBezTo>
                <a:cubicBezTo>
                  <a:pt x="2410" y="260"/>
                  <a:pt x="2373" y="253"/>
                  <a:pt x="2343" y="256"/>
                </a:cubicBezTo>
                <a:cubicBezTo>
                  <a:pt x="2338" y="257"/>
                  <a:pt x="2340" y="263"/>
                  <a:pt x="2339" y="268"/>
                </a:cubicBezTo>
                <a:cubicBezTo>
                  <a:pt x="2318" y="266"/>
                  <a:pt x="2294" y="286"/>
                  <a:pt x="2287" y="264"/>
                </a:cubicBezTo>
                <a:cubicBezTo>
                  <a:pt x="2281" y="270"/>
                  <a:pt x="2277" y="278"/>
                  <a:pt x="2267" y="280"/>
                </a:cubicBezTo>
                <a:cubicBezTo>
                  <a:pt x="2269" y="289"/>
                  <a:pt x="2289" y="284"/>
                  <a:pt x="2287" y="276"/>
                </a:cubicBezTo>
                <a:cubicBezTo>
                  <a:pt x="2360" y="311"/>
                  <a:pt x="2595" y="280"/>
                  <a:pt x="2723" y="296"/>
                </a:cubicBezTo>
                <a:cubicBezTo>
                  <a:pt x="2719" y="306"/>
                  <a:pt x="2702" y="304"/>
                  <a:pt x="2687" y="304"/>
                </a:cubicBezTo>
                <a:cubicBezTo>
                  <a:pt x="2682" y="317"/>
                  <a:pt x="2674" y="328"/>
                  <a:pt x="2663" y="336"/>
                </a:cubicBezTo>
                <a:cubicBezTo>
                  <a:pt x="2654" y="333"/>
                  <a:pt x="2666" y="318"/>
                  <a:pt x="2667" y="312"/>
                </a:cubicBezTo>
                <a:cubicBezTo>
                  <a:pt x="2648" y="305"/>
                  <a:pt x="2636" y="321"/>
                  <a:pt x="2627" y="332"/>
                </a:cubicBezTo>
                <a:cubicBezTo>
                  <a:pt x="2624" y="333"/>
                  <a:pt x="2623" y="330"/>
                  <a:pt x="2623" y="328"/>
                </a:cubicBezTo>
                <a:cubicBezTo>
                  <a:pt x="2620" y="328"/>
                  <a:pt x="2618" y="328"/>
                  <a:pt x="2615" y="328"/>
                </a:cubicBezTo>
                <a:cubicBezTo>
                  <a:pt x="2612" y="316"/>
                  <a:pt x="2622" y="316"/>
                  <a:pt x="2619" y="304"/>
                </a:cubicBezTo>
                <a:cubicBezTo>
                  <a:pt x="2610" y="309"/>
                  <a:pt x="2597" y="311"/>
                  <a:pt x="2599" y="328"/>
                </a:cubicBezTo>
                <a:cubicBezTo>
                  <a:pt x="2591" y="328"/>
                  <a:pt x="2583" y="328"/>
                  <a:pt x="2575" y="328"/>
                </a:cubicBezTo>
                <a:cubicBezTo>
                  <a:pt x="2577" y="323"/>
                  <a:pt x="2580" y="320"/>
                  <a:pt x="2587" y="320"/>
                </a:cubicBezTo>
                <a:cubicBezTo>
                  <a:pt x="2583" y="315"/>
                  <a:pt x="2583" y="305"/>
                  <a:pt x="2575" y="304"/>
                </a:cubicBezTo>
                <a:cubicBezTo>
                  <a:pt x="2567" y="305"/>
                  <a:pt x="2574" y="322"/>
                  <a:pt x="2567" y="324"/>
                </a:cubicBezTo>
                <a:cubicBezTo>
                  <a:pt x="2558" y="322"/>
                  <a:pt x="2568" y="302"/>
                  <a:pt x="2555" y="304"/>
                </a:cubicBezTo>
                <a:cubicBezTo>
                  <a:pt x="2557" y="313"/>
                  <a:pt x="2542" y="318"/>
                  <a:pt x="2531" y="324"/>
                </a:cubicBezTo>
                <a:cubicBezTo>
                  <a:pt x="2538" y="335"/>
                  <a:pt x="2550" y="320"/>
                  <a:pt x="2555" y="316"/>
                </a:cubicBezTo>
                <a:cubicBezTo>
                  <a:pt x="2563" y="316"/>
                  <a:pt x="2553" y="332"/>
                  <a:pt x="2547" y="332"/>
                </a:cubicBezTo>
                <a:cubicBezTo>
                  <a:pt x="2550" y="338"/>
                  <a:pt x="2553" y="331"/>
                  <a:pt x="2563" y="336"/>
                </a:cubicBezTo>
                <a:cubicBezTo>
                  <a:pt x="2567" y="349"/>
                  <a:pt x="2550" y="341"/>
                  <a:pt x="2551" y="352"/>
                </a:cubicBezTo>
                <a:cubicBezTo>
                  <a:pt x="2543" y="337"/>
                  <a:pt x="2538" y="349"/>
                  <a:pt x="2535" y="360"/>
                </a:cubicBezTo>
                <a:cubicBezTo>
                  <a:pt x="2528" y="356"/>
                  <a:pt x="2530" y="344"/>
                  <a:pt x="2515" y="348"/>
                </a:cubicBezTo>
                <a:cubicBezTo>
                  <a:pt x="2518" y="336"/>
                  <a:pt x="2521" y="343"/>
                  <a:pt x="2531" y="344"/>
                </a:cubicBezTo>
                <a:cubicBezTo>
                  <a:pt x="2525" y="344"/>
                  <a:pt x="2514" y="304"/>
                  <a:pt x="2523" y="312"/>
                </a:cubicBezTo>
                <a:cubicBezTo>
                  <a:pt x="2504" y="296"/>
                  <a:pt x="2487" y="318"/>
                  <a:pt x="2463" y="324"/>
                </a:cubicBezTo>
                <a:cubicBezTo>
                  <a:pt x="2464" y="333"/>
                  <a:pt x="2480" y="326"/>
                  <a:pt x="2487" y="328"/>
                </a:cubicBezTo>
                <a:cubicBezTo>
                  <a:pt x="2470" y="341"/>
                  <a:pt x="2441" y="340"/>
                  <a:pt x="2427" y="356"/>
                </a:cubicBezTo>
                <a:cubicBezTo>
                  <a:pt x="2432" y="339"/>
                  <a:pt x="2427" y="340"/>
                  <a:pt x="2423" y="324"/>
                </a:cubicBezTo>
                <a:cubicBezTo>
                  <a:pt x="2411" y="327"/>
                  <a:pt x="2428" y="334"/>
                  <a:pt x="2423" y="344"/>
                </a:cubicBezTo>
                <a:cubicBezTo>
                  <a:pt x="2418" y="349"/>
                  <a:pt x="2409" y="349"/>
                  <a:pt x="2399" y="348"/>
                </a:cubicBezTo>
                <a:cubicBezTo>
                  <a:pt x="2400" y="334"/>
                  <a:pt x="2408" y="328"/>
                  <a:pt x="2419" y="324"/>
                </a:cubicBezTo>
                <a:cubicBezTo>
                  <a:pt x="2415" y="309"/>
                  <a:pt x="2408" y="311"/>
                  <a:pt x="2423" y="304"/>
                </a:cubicBezTo>
                <a:cubicBezTo>
                  <a:pt x="2419" y="289"/>
                  <a:pt x="2407" y="319"/>
                  <a:pt x="2403" y="304"/>
                </a:cubicBezTo>
                <a:cubicBezTo>
                  <a:pt x="2398" y="305"/>
                  <a:pt x="2400" y="311"/>
                  <a:pt x="2399" y="316"/>
                </a:cubicBezTo>
                <a:cubicBezTo>
                  <a:pt x="2382" y="321"/>
                  <a:pt x="2384" y="309"/>
                  <a:pt x="2367" y="320"/>
                </a:cubicBezTo>
                <a:cubicBezTo>
                  <a:pt x="2374" y="329"/>
                  <a:pt x="2384" y="333"/>
                  <a:pt x="2383" y="340"/>
                </a:cubicBezTo>
                <a:cubicBezTo>
                  <a:pt x="2353" y="345"/>
                  <a:pt x="2342" y="332"/>
                  <a:pt x="2303" y="332"/>
                </a:cubicBezTo>
                <a:cubicBezTo>
                  <a:pt x="2302" y="326"/>
                  <a:pt x="2307" y="325"/>
                  <a:pt x="2307" y="320"/>
                </a:cubicBezTo>
                <a:cubicBezTo>
                  <a:pt x="2290" y="324"/>
                  <a:pt x="2269" y="325"/>
                  <a:pt x="2247" y="324"/>
                </a:cubicBezTo>
                <a:cubicBezTo>
                  <a:pt x="2249" y="319"/>
                  <a:pt x="2252" y="316"/>
                  <a:pt x="2259" y="316"/>
                </a:cubicBezTo>
                <a:cubicBezTo>
                  <a:pt x="2255" y="308"/>
                  <a:pt x="2241" y="310"/>
                  <a:pt x="2243" y="296"/>
                </a:cubicBezTo>
                <a:cubicBezTo>
                  <a:pt x="2236" y="295"/>
                  <a:pt x="2235" y="301"/>
                  <a:pt x="2227" y="300"/>
                </a:cubicBezTo>
                <a:cubicBezTo>
                  <a:pt x="2226" y="307"/>
                  <a:pt x="2232" y="308"/>
                  <a:pt x="2231" y="316"/>
                </a:cubicBezTo>
                <a:cubicBezTo>
                  <a:pt x="2217" y="309"/>
                  <a:pt x="2194" y="309"/>
                  <a:pt x="2195" y="328"/>
                </a:cubicBezTo>
                <a:cubicBezTo>
                  <a:pt x="2182" y="322"/>
                  <a:pt x="2201" y="308"/>
                  <a:pt x="2191" y="304"/>
                </a:cubicBezTo>
                <a:cubicBezTo>
                  <a:pt x="2166" y="308"/>
                  <a:pt x="2168" y="317"/>
                  <a:pt x="2143" y="316"/>
                </a:cubicBezTo>
                <a:cubicBezTo>
                  <a:pt x="2143" y="309"/>
                  <a:pt x="2146" y="306"/>
                  <a:pt x="2151" y="304"/>
                </a:cubicBezTo>
                <a:cubicBezTo>
                  <a:pt x="2143" y="282"/>
                  <a:pt x="2112" y="306"/>
                  <a:pt x="2103" y="308"/>
                </a:cubicBezTo>
                <a:cubicBezTo>
                  <a:pt x="2070" y="314"/>
                  <a:pt x="2032" y="310"/>
                  <a:pt x="2015" y="296"/>
                </a:cubicBezTo>
                <a:cubicBezTo>
                  <a:pt x="2009" y="298"/>
                  <a:pt x="2017" y="301"/>
                  <a:pt x="2015" y="308"/>
                </a:cubicBezTo>
                <a:cubicBezTo>
                  <a:pt x="2006" y="301"/>
                  <a:pt x="1990" y="312"/>
                  <a:pt x="1975" y="312"/>
                </a:cubicBezTo>
                <a:cubicBezTo>
                  <a:pt x="1969" y="303"/>
                  <a:pt x="1967" y="305"/>
                  <a:pt x="1971" y="292"/>
                </a:cubicBezTo>
                <a:cubicBezTo>
                  <a:pt x="1934" y="289"/>
                  <a:pt x="1924" y="312"/>
                  <a:pt x="1895" y="316"/>
                </a:cubicBezTo>
                <a:cubicBezTo>
                  <a:pt x="1894" y="325"/>
                  <a:pt x="1909" y="318"/>
                  <a:pt x="1915" y="320"/>
                </a:cubicBezTo>
                <a:cubicBezTo>
                  <a:pt x="1918" y="352"/>
                  <a:pt x="1891" y="344"/>
                  <a:pt x="1899" y="364"/>
                </a:cubicBezTo>
                <a:cubicBezTo>
                  <a:pt x="1885" y="364"/>
                  <a:pt x="1884" y="352"/>
                  <a:pt x="1879" y="344"/>
                </a:cubicBezTo>
                <a:cubicBezTo>
                  <a:pt x="1831" y="350"/>
                  <a:pt x="1836" y="356"/>
                  <a:pt x="1787" y="348"/>
                </a:cubicBezTo>
                <a:cubicBezTo>
                  <a:pt x="1787" y="353"/>
                  <a:pt x="1787" y="359"/>
                  <a:pt x="1787" y="364"/>
                </a:cubicBezTo>
                <a:cubicBezTo>
                  <a:pt x="1831" y="393"/>
                  <a:pt x="1869" y="380"/>
                  <a:pt x="1915" y="396"/>
                </a:cubicBezTo>
                <a:cubicBezTo>
                  <a:pt x="1873" y="406"/>
                  <a:pt x="1845" y="391"/>
                  <a:pt x="1811" y="384"/>
                </a:cubicBezTo>
                <a:cubicBezTo>
                  <a:pt x="1806" y="387"/>
                  <a:pt x="1804" y="393"/>
                  <a:pt x="1803" y="400"/>
                </a:cubicBezTo>
                <a:cubicBezTo>
                  <a:pt x="1793" y="402"/>
                  <a:pt x="1794" y="393"/>
                  <a:pt x="1783" y="396"/>
                </a:cubicBezTo>
                <a:cubicBezTo>
                  <a:pt x="1782" y="385"/>
                  <a:pt x="1789" y="383"/>
                  <a:pt x="1799" y="384"/>
                </a:cubicBezTo>
                <a:cubicBezTo>
                  <a:pt x="1781" y="371"/>
                  <a:pt x="1771" y="399"/>
                  <a:pt x="1747" y="392"/>
                </a:cubicBezTo>
                <a:cubicBezTo>
                  <a:pt x="1747" y="402"/>
                  <a:pt x="1764" y="396"/>
                  <a:pt x="1759" y="412"/>
                </a:cubicBezTo>
                <a:cubicBezTo>
                  <a:pt x="1750" y="411"/>
                  <a:pt x="1744" y="406"/>
                  <a:pt x="1731" y="408"/>
                </a:cubicBezTo>
                <a:cubicBezTo>
                  <a:pt x="1743" y="415"/>
                  <a:pt x="1763" y="420"/>
                  <a:pt x="1755" y="436"/>
                </a:cubicBezTo>
                <a:cubicBezTo>
                  <a:pt x="1774" y="432"/>
                  <a:pt x="1748" y="406"/>
                  <a:pt x="1775" y="408"/>
                </a:cubicBezTo>
                <a:cubicBezTo>
                  <a:pt x="1778" y="411"/>
                  <a:pt x="1785" y="428"/>
                  <a:pt x="1771" y="424"/>
                </a:cubicBezTo>
                <a:cubicBezTo>
                  <a:pt x="1772" y="427"/>
                  <a:pt x="1775" y="428"/>
                  <a:pt x="1775" y="432"/>
                </a:cubicBezTo>
                <a:cubicBezTo>
                  <a:pt x="1790" y="432"/>
                  <a:pt x="1785" y="426"/>
                  <a:pt x="1783" y="416"/>
                </a:cubicBezTo>
                <a:cubicBezTo>
                  <a:pt x="1794" y="421"/>
                  <a:pt x="1802" y="429"/>
                  <a:pt x="1815" y="432"/>
                </a:cubicBezTo>
                <a:cubicBezTo>
                  <a:pt x="1824" y="428"/>
                  <a:pt x="1830" y="420"/>
                  <a:pt x="1831" y="408"/>
                </a:cubicBezTo>
                <a:cubicBezTo>
                  <a:pt x="1841" y="417"/>
                  <a:pt x="1850" y="404"/>
                  <a:pt x="1863" y="404"/>
                </a:cubicBezTo>
                <a:cubicBezTo>
                  <a:pt x="1866" y="416"/>
                  <a:pt x="1855" y="422"/>
                  <a:pt x="1875" y="428"/>
                </a:cubicBezTo>
                <a:cubicBezTo>
                  <a:pt x="1880" y="420"/>
                  <a:pt x="1886" y="412"/>
                  <a:pt x="1903" y="416"/>
                </a:cubicBezTo>
                <a:cubicBezTo>
                  <a:pt x="1902" y="425"/>
                  <a:pt x="1893" y="425"/>
                  <a:pt x="1883" y="424"/>
                </a:cubicBezTo>
                <a:cubicBezTo>
                  <a:pt x="1885" y="433"/>
                  <a:pt x="1904" y="424"/>
                  <a:pt x="1907" y="432"/>
                </a:cubicBezTo>
                <a:cubicBezTo>
                  <a:pt x="1910" y="440"/>
                  <a:pt x="1887" y="440"/>
                  <a:pt x="1899" y="444"/>
                </a:cubicBezTo>
                <a:cubicBezTo>
                  <a:pt x="1889" y="446"/>
                  <a:pt x="1876" y="454"/>
                  <a:pt x="1855" y="456"/>
                </a:cubicBezTo>
                <a:cubicBezTo>
                  <a:pt x="1854" y="471"/>
                  <a:pt x="1878" y="460"/>
                  <a:pt x="1871" y="480"/>
                </a:cubicBezTo>
                <a:cubicBezTo>
                  <a:pt x="1863" y="472"/>
                  <a:pt x="1855" y="471"/>
                  <a:pt x="1843" y="476"/>
                </a:cubicBezTo>
                <a:cubicBezTo>
                  <a:pt x="1844" y="473"/>
                  <a:pt x="1847" y="472"/>
                  <a:pt x="1847" y="468"/>
                </a:cubicBezTo>
                <a:cubicBezTo>
                  <a:pt x="1832" y="472"/>
                  <a:pt x="1831" y="479"/>
                  <a:pt x="1819" y="472"/>
                </a:cubicBezTo>
                <a:cubicBezTo>
                  <a:pt x="1823" y="468"/>
                  <a:pt x="1820" y="457"/>
                  <a:pt x="1831" y="460"/>
                </a:cubicBezTo>
                <a:cubicBezTo>
                  <a:pt x="1829" y="452"/>
                  <a:pt x="1822" y="450"/>
                  <a:pt x="1823" y="440"/>
                </a:cubicBezTo>
                <a:cubicBezTo>
                  <a:pt x="1812" y="445"/>
                  <a:pt x="1803" y="452"/>
                  <a:pt x="1799" y="464"/>
                </a:cubicBezTo>
                <a:cubicBezTo>
                  <a:pt x="1781" y="464"/>
                  <a:pt x="1766" y="449"/>
                  <a:pt x="1755" y="464"/>
                </a:cubicBezTo>
                <a:cubicBezTo>
                  <a:pt x="1754" y="473"/>
                  <a:pt x="1769" y="466"/>
                  <a:pt x="1775" y="468"/>
                </a:cubicBezTo>
                <a:cubicBezTo>
                  <a:pt x="1778" y="484"/>
                  <a:pt x="1760" y="479"/>
                  <a:pt x="1747" y="480"/>
                </a:cubicBezTo>
                <a:cubicBezTo>
                  <a:pt x="1746" y="470"/>
                  <a:pt x="1753" y="468"/>
                  <a:pt x="1755" y="460"/>
                </a:cubicBezTo>
                <a:cubicBezTo>
                  <a:pt x="1745" y="458"/>
                  <a:pt x="1726" y="465"/>
                  <a:pt x="1723" y="456"/>
                </a:cubicBezTo>
                <a:cubicBezTo>
                  <a:pt x="1725" y="469"/>
                  <a:pt x="1710" y="457"/>
                  <a:pt x="1703" y="464"/>
                </a:cubicBezTo>
                <a:cubicBezTo>
                  <a:pt x="1694" y="465"/>
                  <a:pt x="1701" y="450"/>
                  <a:pt x="1699" y="444"/>
                </a:cubicBezTo>
                <a:cubicBezTo>
                  <a:pt x="1688" y="454"/>
                  <a:pt x="1685" y="462"/>
                  <a:pt x="1667" y="472"/>
                </a:cubicBezTo>
                <a:cubicBezTo>
                  <a:pt x="1670" y="476"/>
                  <a:pt x="1681" y="471"/>
                  <a:pt x="1687" y="480"/>
                </a:cubicBezTo>
                <a:cubicBezTo>
                  <a:pt x="1683" y="493"/>
                  <a:pt x="1678" y="483"/>
                  <a:pt x="1671" y="480"/>
                </a:cubicBezTo>
                <a:cubicBezTo>
                  <a:pt x="1671" y="502"/>
                  <a:pt x="1728" y="490"/>
                  <a:pt x="1723" y="484"/>
                </a:cubicBezTo>
                <a:cubicBezTo>
                  <a:pt x="1743" y="493"/>
                  <a:pt x="1793" y="489"/>
                  <a:pt x="1835" y="480"/>
                </a:cubicBezTo>
                <a:cubicBezTo>
                  <a:pt x="1837" y="483"/>
                  <a:pt x="1839" y="486"/>
                  <a:pt x="1839" y="492"/>
                </a:cubicBezTo>
                <a:cubicBezTo>
                  <a:pt x="1844" y="484"/>
                  <a:pt x="1851" y="481"/>
                  <a:pt x="1851" y="496"/>
                </a:cubicBezTo>
                <a:cubicBezTo>
                  <a:pt x="1866" y="468"/>
                  <a:pt x="1926" y="520"/>
                  <a:pt x="1943" y="480"/>
                </a:cubicBezTo>
                <a:cubicBezTo>
                  <a:pt x="1952" y="481"/>
                  <a:pt x="1960" y="484"/>
                  <a:pt x="1963" y="492"/>
                </a:cubicBezTo>
                <a:cubicBezTo>
                  <a:pt x="1965" y="484"/>
                  <a:pt x="1986" y="479"/>
                  <a:pt x="1975" y="492"/>
                </a:cubicBezTo>
                <a:cubicBezTo>
                  <a:pt x="1990" y="495"/>
                  <a:pt x="1989" y="482"/>
                  <a:pt x="1999" y="480"/>
                </a:cubicBezTo>
                <a:cubicBezTo>
                  <a:pt x="1997" y="472"/>
                  <a:pt x="1983" y="477"/>
                  <a:pt x="1987" y="464"/>
                </a:cubicBezTo>
                <a:cubicBezTo>
                  <a:pt x="1992" y="467"/>
                  <a:pt x="1998" y="469"/>
                  <a:pt x="2007" y="468"/>
                </a:cubicBezTo>
                <a:cubicBezTo>
                  <a:pt x="2017" y="492"/>
                  <a:pt x="2012" y="486"/>
                  <a:pt x="2019" y="508"/>
                </a:cubicBezTo>
                <a:cubicBezTo>
                  <a:pt x="2003" y="490"/>
                  <a:pt x="1982" y="521"/>
                  <a:pt x="1959" y="508"/>
                </a:cubicBezTo>
                <a:cubicBezTo>
                  <a:pt x="1961" y="505"/>
                  <a:pt x="1963" y="502"/>
                  <a:pt x="1963" y="496"/>
                </a:cubicBezTo>
                <a:cubicBezTo>
                  <a:pt x="1939" y="502"/>
                  <a:pt x="1921" y="513"/>
                  <a:pt x="1891" y="512"/>
                </a:cubicBezTo>
                <a:cubicBezTo>
                  <a:pt x="1890" y="505"/>
                  <a:pt x="1894" y="504"/>
                  <a:pt x="1899" y="504"/>
                </a:cubicBezTo>
                <a:cubicBezTo>
                  <a:pt x="1882" y="490"/>
                  <a:pt x="1890" y="516"/>
                  <a:pt x="1891" y="528"/>
                </a:cubicBezTo>
                <a:cubicBezTo>
                  <a:pt x="1878" y="523"/>
                  <a:pt x="1892" y="515"/>
                  <a:pt x="1875" y="512"/>
                </a:cubicBezTo>
                <a:cubicBezTo>
                  <a:pt x="1863" y="515"/>
                  <a:pt x="1879" y="521"/>
                  <a:pt x="1875" y="528"/>
                </a:cubicBezTo>
                <a:cubicBezTo>
                  <a:pt x="1872" y="525"/>
                  <a:pt x="1855" y="518"/>
                  <a:pt x="1859" y="532"/>
                </a:cubicBezTo>
                <a:cubicBezTo>
                  <a:pt x="1853" y="525"/>
                  <a:pt x="1841" y="524"/>
                  <a:pt x="1839" y="512"/>
                </a:cubicBezTo>
                <a:cubicBezTo>
                  <a:pt x="1817" y="521"/>
                  <a:pt x="1792" y="526"/>
                  <a:pt x="1779" y="544"/>
                </a:cubicBezTo>
                <a:cubicBezTo>
                  <a:pt x="1768" y="538"/>
                  <a:pt x="1790" y="531"/>
                  <a:pt x="1791" y="524"/>
                </a:cubicBezTo>
                <a:cubicBezTo>
                  <a:pt x="1770" y="524"/>
                  <a:pt x="1773" y="512"/>
                  <a:pt x="1747" y="520"/>
                </a:cubicBezTo>
                <a:cubicBezTo>
                  <a:pt x="1747" y="535"/>
                  <a:pt x="1751" y="531"/>
                  <a:pt x="1747" y="544"/>
                </a:cubicBezTo>
                <a:cubicBezTo>
                  <a:pt x="1740" y="552"/>
                  <a:pt x="1714" y="541"/>
                  <a:pt x="1715" y="556"/>
                </a:cubicBezTo>
                <a:cubicBezTo>
                  <a:pt x="1699" y="541"/>
                  <a:pt x="1693" y="557"/>
                  <a:pt x="1679" y="564"/>
                </a:cubicBezTo>
                <a:cubicBezTo>
                  <a:pt x="1669" y="564"/>
                  <a:pt x="1678" y="551"/>
                  <a:pt x="1683" y="552"/>
                </a:cubicBezTo>
                <a:cubicBezTo>
                  <a:pt x="1661" y="535"/>
                  <a:pt x="1622" y="539"/>
                  <a:pt x="1603" y="552"/>
                </a:cubicBezTo>
                <a:cubicBezTo>
                  <a:pt x="1605" y="556"/>
                  <a:pt x="1607" y="559"/>
                  <a:pt x="1611" y="560"/>
                </a:cubicBezTo>
                <a:cubicBezTo>
                  <a:pt x="1608" y="565"/>
                  <a:pt x="1602" y="567"/>
                  <a:pt x="1595" y="568"/>
                </a:cubicBezTo>
                <a:cubicBezTo>
                  <a:pt x="1587" y="558"/>
                  <a:pt x="1604" y="550"/>
                  <a:pt x="1607" y="540"/>
                </a:cubicBezTo>
                <a:cubicBezTo>
                  <a:pt x="1593" y="521"/>
                  <a:pt x="1569" y="542"/>
                  <a:pt x="1547" y="540"/>
                </a:cubicBezTo>
                <a:cubicBezTo>
                  <a:pt x="1548" y="537"/>
                  <a:pt x="1551" y="536"/>
                  <a:pt x="1551" y="532"/>
                </a:cubicBezTo>
                <a:cubicBezTo>
                  <a:pt x="1543" y="532"/>
                  <a:pt x="1535" y="532"/>
                  <a:pt x="1527" y="532"/>
                </a:cubicBezTo>
                <a:cubicBezTo>
                  <a:pt x="1550" y="544"/>
                  <a:pt x="1522" y="555"/>
                  <a:pt x="1511" y="564"/>
                </a:cubicBezTo>
                <a:cubicBezTo>
                  <a:pt x="1503" y="562"/>
                  <a:pt x="1503" y="558"/>
                  <a:pt x="1507" y="552"/>
                </a:cubicBezTo>
                <a:cubicBezTo>
                  <a:pt x="1497" y="557"/>
                  <a:pt x="1480" y="558"/>
                  <a:pt x="1491" y="544"/>
                </a:cubicBezTo>
                <a:cubicBezTo>
                  <a:pt x="1476" y="542"/>
                  <a:pt x="1477" y="556"/>
                  <a:pt x="1471" y="564"/>
                </a:cubicBezTo>
                <a:cubicBezTo>
                  <a:pt x="1433" y="564"/>
                  <a:pt x="1409" y="594"/>
                  <a:pt x="1387" y="568"/>
                </a:cubicBezTo>
                <a:cubicBezTo>
                  <a:pt x="1395" y="558"/>
                  <a:pt x="1402" y="576"/>
                  <a:pt x="1395" y="556"/>
                </a:cubicBezTo>
                <a:cubicBezTo>
                  <a:pt x="1410" y="557"/>
                  <a:pt x="1414" y="546"/>
                  <a:pt x="1427" y="544"/>
                </a:cubicBezTo>
                <a:cubicBezTo>
                  <a:pt x="1398" y="542"/>
                  <a:pt x="1371" y="552"/>
                  <a:pt x="1343" y="560"/>
                </a:cubicBezTo>
                <a:cubicBezTo>
                  <a:pt x="1343" y="556"/>
                  <a:pt x="1343" y="552"/>
                  <a:pt x="1343" y="548"/>
                </a:cubicBezTo>
                <a:cubicBezTo>
                  <a:pt x="1329" y="550"/>
                  <a:pt x="1312" y="549"/>
                  <a:pt x="1307" y="560"/>
                </a:cubicBezTo>
                <a:cubicBezTo>
                  <a:pt x="1324" y="559"/>
                  <a:pt x="1346" y="570"/>
                  <a:pt x="1371" y="564"/>
                </a:cubicBezTo>
                <a:cubicBezTo>
                  <a:pt x="1365" y="576"/>
                  <a:pt x="1343" y="570"/>
                  <a:pt x="1343" y="588"/>
                </a:cubicBezTo>
                <a:cubicBezTo>
                  <a:pt x="1331" y="585"/>
                  <a:pt x="1347" y="579"/>
                  <a:pt x="1343" y="572"/>
                </a:cubicBezTo>
                <a:cubicBezTo>
                  <a:pt x="1330" y="581"/>
                  <a:pt x="1325" y="577"/>
                  <a:pt x="1311" y="580"/>
                </a:cubicBezTo>
                <a:cubicBezTo>
                  <a:pt x="1310" y="569"/>
                  <a:pt x="1300" y="564"/>
                  <a:pt x="1303" y="540"/>
                </a:cubicBezTo>
                <a:cubicBezTo>
                  <a:pt x="1294" y="559"/>
                  <a:pt x="1255" y="548"/>
                  <a:pt x="1263" y="584"/>
                </a:cubicBezTo>
                <a:cubicBezTo>
                  <a:pt x="1206" y="579"/>
                  <a:pt x="1159" y="585"/>
                  <a:pt x="1095" y="580"/>
                </a:cubicBezTo>
                <a:cubicBezTo>
                  <a:pt x="1091" y="602"/>
                  <a:pt x="1060" y="595"/>
                  <a:pt x="1035" y="596"/>
                </a:cubicBezTo>
                <a:cubicBezTo>
                  <a:pt x="1036" y="610"/>
                  <a:pt x="1019" y="614"/>
                  <a:pt x="995" y="612"/>
                </a:cubicBezTo>
                <a:cubicBezTo>
                  <a:pt x="995" y="601"/>
                  <a:pt x="1014" y="602"/>
                  <a:pt x="1019" y="608"/>
                </a:cubicBezTo>
                <a:cubicBezTo>
                  <a:pt x="1002" y="585"/>
                  <a:pt x="981" y="614"/>
                  <a:pt x="955" y="616"/>
                </a:cubicBezTo>
                <a:cubicBezTo>
                  <a:pt x="930" y="618"/>
                  <a:pt x="898" y="597"/>
                  <a:pt x="879" y="620"/>
                </a:cubicBezTo>
                <a:cubicBezTo>
                  <a:pt x="848" y="610"/>
                  <a:pt x="794" y="623"/>
                  <a:pt x="763" y="612"/>
                </a:cubicBezTo>
                <a:cubicBezTo>
                  <a:pt x="761" y="621"/>
                  <a:pt x="769" y="620"/>
                  <a:pt x="775" y="620"/>
                </a:cubicBezTo>
                <a:cubicBezTo>
                  <a:pt x="724" y="638"/>
                  <a:pt x="678" y="608"/>
                  <a:pt x="631" y="636"/>
                </a:cubicBezTo>
                <a:cubicBezTo>
                  <a:pt x="620" y="637"/>
                  <a:pt x="621" y="625"/>
                  <a:pt x="615" y="620"/>
                </a:cubicBezTo>
                <a:cubicBezTo>
                  <a:pt x="519" y="638"/>
                  <a:pt x="435" y="611"/>
                  <a:pt x="347" y="604"/>
                </a:cubicBezTo>
                <a:cubicBezTo>
                  <a:pt x="307" y="582"/>
                  <a:pt x="237" y="558"/>
                  <a:pt x="187" y="572"/>
                </a:cubicBezTo>
                <a:cubicBezTo>
                  <a:pt x="198" y="551"/>
                  <a:pt x="172" y="538"/>
                  <a:pt x="143" y="544"/>
                </a:cubicBezTo>
                <a:cubicBezTo>
                  <a:pt x="153" y="537"/>
                  <a:pt x="151" y="535"/>
                  <a:pt x="135" y="536"/>
                </a:cubicBezTo>
                <a:cubicBezTo>
                  <a:pt x="134" y="542"/>
                  <a:pt x="139" y="543"/>
                  <a:pt x="139" y="548"/>
                </a:cubicBezTo>
                <a:cubicBezTo>
                  <a:pt x="140" y="558"/>
                  <a:pt x="146" y="543"/>
                  <a:pt x="155" y="548"/>
                </a:cubicBezTo>
                <a:cubicBezTo>
                  <a:pt x="155" y="557"/>
                  <a:pt x="148" y="560"/>
                  <a:pt x="151" y="572"/>
                </a:cubicBezTo>
                <a:cubicBezTo>
                  <a:pt x="138" y="564"/>
                  <a:pt x="136" y="567"/>
                  <a:pt x="127" y="552"/>
                </a:cubicBezTo>
                <a:cubicBezTo>
                  <a:pt x="140" y="544"/>
                  <a:pt x="118" y="533"/>
                  <a:pt x="123" y="516"/>
                </a:cubicBezTo>
                <a:cubicBezTo>
                  <a:pt x="113" y="513"/>
                  <a:pt x="84" y="504"/>
                  <a:pt x="79" y="484"/>
                </a:cubicBezTo>
                <a:cubicBezTo>
                  <a:pt x="71" y="483"/>
                  <a:pt x="66" y="485"/>
                  <a:pt x="67" y="492"/>
                </a:cubicBezTo>
                <a:cubicBezTo>
                  <a:pt x="58" y="488"/>
                  <a:pt x="54" y="478"/>
                  <a:pt x="55" y="464"/>
                </a:cubicBezTo>
                <a:cubicBezTo>
                  <a:pt x="18" y="453"/>
                  <a:pt x="0" y="368"/>
                  <a:pt x="47" y="344"/>
                </a:cubicBezTo>
                <a:cubicBezTo>
                  <a:pt x="48" y="323"/>
                  <a:pt x="40" y="311"/>
                  <a:pt x="23" y="308"/>
                </a:cubicBezTo>
                <a:cubicBezTo>
                  <a:pt x="26" y="305"/>
                  <a:pt x="29" y="297"/>
                  <a:pt x="23" y="296"/>
                </a:cubicBezTo>
                <a:cubicBezTo>
                  <a:pt x="26" y="281"/>
                  <a:pt x="35" y="298"/>
                  <a:pt x="43" y="288"/>
                </a:cubicBezTo>
                <a:cubicBezTo>
                  <a:pt x="35" y="272"/>
                  <a:pt x="25" y="258"/>
                  <a:pt x="19" y="240"/>
                </a:cubicBezTo>
                <a:cubicBezTo>
                  <a:pt x="26" y="236"/>
                  <a:pt x="26" y="225"/>
                  <a:pt x="35" y="224"/>
                </a:cubicBezTo>
                <a:cubicBezTo>
                  <a:pt x="27" y="203"/>
                  <a:pt x="19" y="193"/>
                  <a:pt x="19" y="172"/>
                </a:cubicBezTo>
                <a:cubicBezTo>
                  <a:pt x="37" y="179"/>
                  <a:pt x="38" y="159"/>
                  <a:pt x="47" y="168"/>
                </a:cubicBezTo>
                <a:cubicBezTo>
                  <a:pt x="53" y="171"/>
                  <a:pt x="53" y="149"/>
                  <a:pt x="47" y="152"/>
                </a:cubicBezTo>
                <a:cubicBezTo>
                  <a:pt x="81" y="156"/>
                  <a:pt x="76" y="114"/>
                  <a:pt x="91" y="120"/>
                </a:cubicBezTo>
                <a:cubicBezTo>
                  <a:pt x="68" y="116"/>
                  <a:pt x="62" y="90"/>
                  <a:pt x="31" y="96"/>
                </a:cubicBezTo>
                <a:cubicBezTo>
                  <a:pt x="6" y="58"/>
                  <a:pt x="37" y="39"/>
                  <a:pt x="43" y="0"/>
                </a:cubicBezTo>
                <a:close/>
                <a:moveTo>
                  <a:pt x="35" y="60"/>
                </a:moveTo>
                <a:cubicBezTo>
                  <a:pt x="38" y="71"/>
                  <a:pt x="29" y="70"/>
                  <a:pt x="31" y="80"/>
                </a:cubicBezTo>
                <a:cubicBezTo>
                  <a:pt x="36" y="80"/>
                  <a:pt x="42" y="80"/>
                  <a:pt x="47" y="80"/>
                </a:cubicBezTo>
                <a:cubicBezTo>
                  <a:pt x="48" y="69"/>
                  <a:pt x="47" y="58"/>
                  <a:pt x="35" y="60"/>
                </a:cubicBezTo>
                <a:close/>
                <a:moveTo>
                  <a:pt x="1571" y="216"/>
                </a:moveTo>
                <a:cubicBezTo>
                  <a:pt x="1584" y="216"/>
                  <a:pt x="1596" y="214"/>
                  <a:pt x="1603" y="208"/>
                </a:cubicBezTo>
                <a:cubicBezTo>
                  <a:pt x="1588" y="210"/>
                  <a:pt x="1590" y="194"/>
                  <a:pt x="1571" y="200"/>
                </a:cubicBezTo>
                <a:cubicBezTo>
                  <a:pt x="1571" y="205"/>
                  <a:pt x="1571" y="211"/>
                  <a:pt x="1571" y="216"/>
                </a:cubicBezTo>
                <a:close/>
                <a:moveTo>
                  <a:pt x="1611" y="228"/>
                </a:moveTo>
                <a:cubicBezTo>
                  <a:pt x="1616" y="206"/>
                  <a:pt x="1620" y="228"/>
                  <a:pt x="1619" y="228"/>
                </a:cubicBezTo>
                <a:cubicBezTo>
                  <a:pt x="1651" y="232"/>
                  <a:pt x="1716" y="221"/>
                  <a:pt x="1735" y="220"/>
                </a:cubicBezTo>
                <a:cubicBezTo>
                  <a:pt x="1728" y="220"/>
                  <a:pt x="1725" y="217"/>
                  <a:pt x="1723" y="212"/>
                </a:cubicBezTo>
                <a:cubicBezTo>
                  <a:pt x="1677" y="224"/>
                  <a:pt x="1648" y="203"/>
                  <a:pt x="1611" y="204"/>
                </a:cubicBezTo>
                <a:cubicBezTo>
                  <a:pt x="1608" y="207"/>
                  <a:pt x="1602" y="226"/>
                  <a:pt x="1611" y="228"/>
                </a:cubicBezTo>
                <a:close/>
                <a:moveTo>
                  <a:pt x="1779" y="220"/>
                </a:moveTo>
                <a:cubicBezTo>
                  <a:pt x="1781" y="202"/>
                  <a:pt x="1756" y="211"/>
                  <a:pt x="1747" y="204"/>
                </a:cubicBezTo>
                <a:cubicBezTo>
                  <a:pt x="1747" y="215"/>
                  <a:pt x="1747" y="225"/>
                  <a:pt x="1747" y="236"/>
                </a:cubicBezTo>
                <a:cubicBezTo>
                  <a:pt x="1757" y="230"/>
                  <a:pt x="1765" y="222"/>
                  <a:pt x="1779" y="220"/>
                </a:cubicBezTo>
                <a:close/>
                <a:moveTo>
                  <a:pt x="2083" y="260"/>
                </a:moveTo>
                <a:cubicBezTo>
                  <a:pt x="2066" y="249"/>
                  <a:pt x="2066" y="266"/>
                  <a:pt x="2055" y="272"/>
                </a:cubicBezTo>
                <a:cubicBezTo>
                  <a:pt x="2020" y="279"/>
                  <a:pt x="1992" y="258"/>
                  <a:pt x="1987" y="284"/>
                </a:cubicBezTo>
                <a:cubicBezTo>
                  <a:pt x="2045" y="288"/>
                  <a:pt x="2068" y="291"/>
                  <a:pt x="2083" y="260"/>
                </a:cubicBezTo>
                <a:close/>
                <a:moveTo>
                  <a:pt x="2187" y="284"/>
                </a:moveTo>
                <a:cubicBezTo>
                  <a:pt x="2210" y="296"/>
                  <a:pt x="2238" y="282"/>
                  <a:pt x="2259" y="280"/>
                </a:cubicBezTo>
                <a:cubicBezTo>
                  <a:pt x="2248" y="267"/>
                  <a:pt x="2253" y="262"/>
                  <a:pt x="2267" y="256"/>
                </a:cubicBezTo>
                <a:cubicBezTo>
                  <a:pt x="2248" y="253"/>
                  <a:pt x="2240" y="263"/>
                  <a:pt x="2227" y="256"/>
                </a:cubicBezTo>
                <a:cubicBezTo>
                  <a:pt x="2224" y="272"/>
                  <a:pt x="2253" y="257"/>
                  <a:pt x="2247" y="276"/>
                </a:cubicBezTo>
                <a:cubicBezTo>
                  <a:pt x="2236" y="283"/>
                  <a:pt x="2203" y="262"/>
                  <a:pt x="2187" y="284"/>
                </a:cubicBezTo>
                <a:close/>
                <a:moveTo>
                  <a:pt x="2083" y="284"/>
                </a:moveTo>
                <a:cubicBezTo>
                  <a:pt x="2091" y="285"/>
                  <a:pt x="2130" y="287"/>
                  <a:pt x="2143" y="280"/>
                </a:cubicBezTo>
                <a:cubicBezTo>
                  <a:pt x="2135" y="276"/>
                  <a:pt x="2137" y="262"/>
                  <a:pt x="2123" y="264"/>
                </a:cubicBezTo>
                <a:cubicBezTo>
                  <a:pt x="2116" y="268"/>
                  <a:pt x="2095" y="279"/>
                  <a:pt x="2087" y="268"/>
                </a:cubicBezTo>
                <a:cubicBezTo>
                  <a:pt x="2090" y="267"/>
                  <a:pt x="2095" y="268"/>
                  <a:pt x="2095" y="264"/>
                </a:cubicBezTo>
                <a:cubicBezTo>
                  <a:pt x="2083" y="262"/>
                  <a:pt x="2082" y="273"/>
                  <a:pt x="2083" y="284"/>
                </a:cubicBezTo>
                <a:close/>
                <a:moveTo>
                  <a:pt x="1799" y="288"/>
                </a:moveTo>
                <a:cubicBezTo>
                  <a:pt x="1834" y="285"/>
                  <a:pt x="1884" y="296"/>
                  <a:pt x="1907" y="280"/>
                </a:cubicBezTo>
                <a:cubicBezTo>
                  <a:pt x="1868" y="280"/>
                  <a:pt x="1831" y="281"/>
                  <a:pt x="1799" y="288"/>
                </a:cubicBezTo>
                <a:close/>
                <a:moveTo>
                  <a:pt x="1851" y="316"/>
                </a:moveTo>
                <a:cubicBezTo>
                  <a:pt x="1868" y="329"/>
                  <a:pt x="1890" y="312"/>
                  <a:pt x="1895" y="300"/>
                </a:cubicBezTo>
                <a:cubicBezTo>
                  <a:pt x="1882" y="302"/>
                  <a:pt x="1881" y="293"/>
                  <a:pt x="1867" y="296"/>
                </a:cubicBezTo>
                <a:cubicBezTo>
                  <a:pt x="1870" y="318"/>
                  <a:pt x="1850" y="303"/>
                  <a:pt x="1851" y="316"/>
                </a:cubicBezTo>
                <a:close/>
                <a:moveTo>
                  <a:pt x="1803" y="340"/>
                </a:moveTo>
                <a:cubicBezTo>
                  <a:pt x="1804" y="331"/>
                  <a:pt x="1817" y="333"/>
                  <a:pt x="1815" y="320"/>
                </a:cubicBezTo>
                <a:cubicBezTo>
                  <a:pt x="1807" y="318"/>
                  <a:pt x="1808" y="309"/>
                  <a:pt x="1795" y="312"/>
                </a:cubicBezTo>
                <a:cubicBezTo>
                  <a:pt x="1791" y="327"/>
                  <a:pt x="1808" y="320"/>
                  <a:pt x="1811" y="328"/>
                </a:cubicBezTo>
                <a:cubicBezTo>
                  <a:pt x="1800" y="322"/>
                  <a:pt x="1793" y="338"/>
                  <a:pt x="1803" y="340"/>
                </a:cubicBezTo>
                <a:close/>
                <a:moveTo>
                  <a:pt x="1715" y="372"/>
                </a:moveTo>
                <a:cubicBezTo>
                  <a:pt x="1715" y="384"/>
                  <a:pt x="1717" y="394"/>
                  <a:pt x="1723" y="400"/>
                </a:cubicBezTo>
                <a:cubicBezTo>
                  <a:pt x="1738" y="391"/>
                  <a:pt x="1761" y="370"/>
                  <a:pt x="1775" y="372"/>
                </a:cubicBezTo>
                <a:cubicBezTo>
                  <a:pt x="1775" y="363"/>
                  <a:pt x="1768" y="360"/>
                  <a:pt x="1771" y="348"/>
                </a:cubicBezTo>
                <a:cubicBezTo>
                  <a:pt x="1744" y="344"/>
                  <a:pt x="1739" y="364"/>
                  <a:pt x="1715" y="372"/>
                </a:cubicBezTo>
                <a:close/>
                <a:moveTo>
                  <a:pt x="1615" y="400"/>
                </a:moveTo>
                <a:cubicBezTo>
                  <a:pt x="1628" y="402"/>
                  <a:pt x="1634" y="397"/>
                  <a:pt x="1643" y="396"/>
                </a:cubicBezTo>
                <a:cubicBezTo>
                  <a:pt x="1646" y="385"/>
                  <a:pt x="1637" y="386"/>
                  <a:pt x="1639" y="376"/>
                </a:cubicBezTo>
                <a:cubicBezTo>
                  <a:pt x="1646" y="375"/>
                  <a:pt x="1659" y="387"/>
                  <a:pt x="1663" y="376"/>
                </a:cubicBezTo>
                <a:cubicBezTo>
                  <a:pt x="1653" y="368"/>
                  <a:pt x="1631" y="373"/>
                  <a:pt x="1615" y="372"/>
                </a:cubicBezTo>
                <a:cubicBezTo>
                  <a:pt x="1619" y="397"/>
                  <a:pt x="1602" y="378"/>
                  <a:pt x="1595" y="388"/>
                </a:cubicBezTo>
                <a:cubicBezTo>
                  <a:pt x="1604" y="389"/>
                  <a:pt x="1614" y="391"/>
                  <a:pt x="1611" y="404"/>
                </a:cubicBezTo>
                <a:cubicBezTo>
                  <a:pt x="1598" y="402"/>
                  <a:pt x="1583" y="403"/>
                  <a:pt x="1587" y="384"/>
                </a:cubicBezTo>
                <a:cubicBezTo>
                  <a:pt x="1576" y="388"/>
                  <a:pt x="1559" y="386"/>
                  <a:pt x="1563" y="404"/>
                </a:cubicBezTo>
                <a:cubicBezTo>
                  <a:pt x="1582" y="408"/>
                  <a:pt x="1557" y="394"/>
                  <a:pt x="1571" y="392"/>
                </a:cubicBezTo>
                <a:cubicBezTo>
                  <a:pt x="1571" y="400"/>
                  <a:pt x="1582" y="397"/>
                  <a:pt x="1579" y="408"/>
                </a:cubicBezTo>
                <a:cubicBezTo>
                  <a:pt x="1570" y="407"/>
                  <a:pt x="1566" y="411"/>
                  <a:pt x="1567" y="420"/>
                </a:cubicBezTo>
                <a:cubicBezTo>
                  <a:pt x="1579" y="424"/>
                  <a:pt x="1591" y="421"/>
                  <a:pt x="1595" y="424"/>
                </a:cubicBezTo>
                <a:cubicBezTo>
                  <a:pt x="1595" y="428"/>
                  <a:pt x="1598" y="429"/>
                  <a:pt x="1599" y="432"/>
                </a:cubicBezTo>
                <a:cubicBezTo>
                  <a:pt x="1592" y="432"/>
                  <a:pt x="1589" y="435"/>
                  <a:pt x="1587" y="440"/>
                </a:cubicBezTo>
                <a:cubicBezTo>
                  <a:pt x="1611" y="435"/>
                  <a:pt x="1610" y="450"/>
                  <a:pt x="1639" y="436"/>
                </a:cubicBezTo>
                <a:cubicBezTo>
                  <a:pt x="1638" y="417"/>
                  <a:pt x="1626" y="409"/>
                  <a:pt x="1615" y="400"/>
                </a:cubicBezTo>
                <a:close/>
                <a:moveTo>
                  <a:pt x="1675" y="420"/>
                </a:moveTo>
                <a:cubicBezTo>
                  <a:pt x="1667" y="427"/>
                  <a:pt x="1670" y="420"/>
                  <a:pt x="1659" y="420"/>
                </a:cubicBezTo>
                <a:cubicBezTo>
                  <a:pt x="1661" y="433"/>
                  <a:pt x="1648" y="431"/>
                  <a:pt x="1647" y="440"/>
                </a:cubicBezTo>
                <a:cubicBezTo>
                  <a:pt x="1678" y="440"/>
                  <a:pt x="1699" y="430"/>
                  <a:pt x="1715" y="416"/>
                </a:cubicBezTo>
                <a:cubicBezTo>
                  <a:pt x="1714" y="403"/>
                  <a:pt x="1703" y="398"/>
                  <a:pt x="1707" y="380"/>
                </a:cubicBezTo>
                <a:cubicBezTo>
                  <a:pt x="1695" y="384"/>
                  <a:pt x="1699" y="404"/>
                  <a:pt x="1679" y="400"/>
                </a:cubicBezTo>
                <a:cubicBezTo>
                  <a:pt x="1671" y="390"/>
                  <a:pt x="1685" y="379"/>
                  <a:pt x="1671" y="380"/>
                </a:cubicBezTo>
                <a:cubicBezTo>
                  <a:pt x="1671" y="396"/>
                  <a:pt x="1665" y="407"/>
                  <a:pt x="1675" y="420"/>
                </a:cubicBezTo>
                <a:close/>
                <a:moveTo>
                  <a:pt x="1831" y="428"/>
                </a:moveTo>
                <a:cubicBezTo>
                  <a:pt x="1837" y="434"/>
                  <a:pt x="1854" y="434"/>
                  <a:pt x="1851" y="420"/>
                </a:cubicBezTo>
                <a:cubicBezTo>
                  <a:pt x="1841" y="419"/>
                  <a:pt x="1834" y="422"/>
                  <a:pt x="1831" y="428"/>
                </a:cubicBezTo>
                <a:close/>
                <a:moveTo>
                  <a:pt x="1639" y="472"/>
                </a:moveTo>
                <a:cubicBezTo>
                  <a:pt x="1645" y="470"/>
                  <a:pt x="1660" y="477"/>
                  <a:pt x="1659" y="468"/>
                </a:cubicBezTo>
                <a:cubicBezTo>
                  <a:pt x="1652" y="466"/>
                  <a:pt x="1660" y="463"/>
                  <a:pt x="1659" y="456"/>
                </a:cubicBezTo>
                <a:cubicBezTo>
                  <a:pt x="1650" y="458"/>
                  <a:pt x="1640" y="461"/>
                  <a:pt x="1639" y="472"/>
                </a:cubicBezTo>
                <a:close/>
                <a:moveTo>
                  <a:pt x="1531" y="476"/>
                </a:moveTo>
                <a:cubicBezTo>
                  <a:pt x="1549" y="485"/>
                  <a:pt x="1579" y="469"/>
                  <a:pt x="1587" y="480"/>
                </a:cubicBezTo>
                <a:cubicBezTo>
                  <a:pt x="1584" y="486"/>
                  <a:pt x="1567" y="479"/>
                  <a:pt x="1571" y="492"/>
                </a:cubicBezTo>
                <a:cubicBezTo>
                  <a:pt x="1579" y="491"/>
                  <a:pt x="1580" y="497"/>
                  <a:pt x="1587" y="496"/>
                </a:cubicBezTo>
                <a:cubicBezTo>
                  <a:pt x="1584" y="479"/>
                  <a:pt x="1610" y="490"/>
                  <a:pt x="1615" y="480"/>
                </a:cubicBezTo>
                <a:cubicBezTo>
                  <a:pt x="1608" y="480"/>
                  <a:pt x="1605" y="477"/>
                  <a:pt x="1603" y="472"/>
                </a:cubicBezTo>
                <a:cubicBezTo>
                  <a:pt x="1609" y="470"/>
                  <a:pt x="1624" y="477"/>
                  <a:pt x="1623" y="468"/>
                </a:cubicBezTo>
                <a:cubicBezTo>
                  <a:pt x="1606" y="456"/>
                  <a:pt x="1554" y="467"/>
                  <a:pt x="1531" y="476"/>
                </a:cubicBezTo>
                <a:close/>
                <a:moveTo>
                  <a:pt x="1631" y="492"/>
                </a:moveTo>
                <a:cubicBezTo>
                  <a:pt x="1633" y="480"/>
                  <a:pt x="1654" y="489"/>
                  <a:pt x="1659" y="480"/>
                </a:cubicBezTo>
                <a:cubicBezTo>
                  <a:pt x="1654" y="473"/>
                  <a:pt x="1617" y="481"/>
                  <a:pt x="1631" y="492"/>
                </a:cubicBezTo>
                <a:close/>
                <a:moveTo>
                  <a:pt x="1671" y="532"/>
                </a:moveTo>
                <a:cubicBezTo>
                  <a:pt x="1670" y="552"/>
                  <a:pt x="1693" y="542"/>
                  <a:pt x="1691" y="528"/>
                </a:cubicBezTo>
                <a:cubicBezTo>
                  <a:pt x="1681" y="526"/>
                  <a:pt x="1682" y="535"/>
                  <a:pt x="1671" y="53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5" name="图片 4" descr="72dc26788f619b8d81d929e7df827dc37f5b9d671bde6-Pd8K94_fw1200web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3785" y="2685415"/>
            <a:ext cx="4557395" cy="385191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88984" y="4986775"/>
            <a:ext cx="7604949" cy="626646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点击此处添加文本信息。标题数字等都可以通过点击和重新输入进行更改，顶部“开始”面板中可以对字体、字号、颜色、行距等进行修改。建议正文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14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号字，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1.3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倍字间距。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282981" y="1506315"/>
            <a:ext cx="6959259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作为</a:t>
            </a:r>
            <a:r>
              <a:rPr lang="en-US" altLang="zh-CN" dirty="0"/>
              <a:t>《</a:t>
            </a:r>
            <a:r>
              <a:rPr lang="zh-CN" altLang="en-US" dirty="0"/>
              <a:t>剑来</a:t>
            </a:r>
            <a:r>
              <a:rPr lang="en-US" altLang="zh-CN" dirty="0"/>
              <a:t>》</a:t>
            </a:r>
            <a:r>
              <a:rPr lang="zh-CN" altLang="en-US" dirty="0"/>
              <a:t>修仙游戏项目的组长，我深刻体会到了领导力在团队成功中的核心作用。在项目启动之初，我专注于构建一个技术互补、沟通畅通的团队，确保每位成员都能在其擅长的领域发挥最大潜力。通过敏捷管理，我们设定了清晰的里程碑和目标，保持了项目进度的透明和可控。在任务分配上，我根据团队成员的专长和项目需求进行了合理分配，确保了高效率和高质量的工作输出。面对团队协作中的挑战，我积极促进开放沟通，及时解决冲突，维护了团队的和谐与协作精神。项目过程中，我特别重视质量控制和风险管理，通过定期的代码审查和用户测试来确保产品质量，同时制定了风险应对策略。项目的成功不仅在于代码的编写，更在于团队的协作和知识的共享。通过这次经历，我更加坚信，一个优秀的团队和有效的管理是项目成功的关键。</a:t>
            </a:r>
          </a:p>
        </p:txBody>
      </p:sp>
      <p:sp>
        <p:nvSpPr>
          <p:cNvPr id="6" name="文本框 5"/>
          <p:cNvSpPr txBox="1"/>
          <p:nvPr/>
        </p:nvSpPr>
        <p:spPr>
          <a:xfrm>
            <a:off x="570733" y="497090"/>
            <a:ext cx="36146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组长有话说</a:t>
            </a:r>
          </a:p>
        </p:txBody>
      </p:sp>
      <p:sp>
        <p:nvSpPr>
          <p:cNvPr id="7" name="AutoShape 2" descr="大侠 剑客"/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8" name="AutoShape 4" descr="大侠 剑客"/>
          <p:cNvSpPr>
            <a:spLocks noChangeAspect="1" noChangeArrowheads="1"/>
          </p:cNvSpPr>
          <p:nvPr/>
        </p:nvSpPr>
        <p:spPr bwMode="auto">
          <a:xfrm>
            <a:off x="4661647" y="1994647"/>
            <a:ext cx="1739153" cy="17391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sp>
        <p:nvSpPr>
          <p:cNvPr id="9" name="AutoShape 6" descr="大侠 剑客"/>
          <p:cNvSpPr>
            <a:spLocks noChangeAspect="1" noChangeArrowheads="1"/>
          </p:cNvSpPr>
          <p:nvPr/>
        </p:nvSpPr>
        <p:spPr bwMode="auto">
          <a:xfrm>
            <a:off x="6096000" y="34290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/>
          <a:lstStyle/>
          <a:p>
            <a:endParaRPr lang="zh-CN" altLang="en-US"/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890" y="1506315"/>
            <a:ext cx="4381029" cy="438102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3" name="Picture 8" descr="http://img.hb.aicdn.com/4627997dae874c864971768b452c959a2fe688972f6fb-W34GR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9220"/>
          <a:stretch>
            <a:fillRect/>
          </a:stretch>
        </p:blipFill>
        <p:spPr bwMode="auto">
          <a:xfrm>
            <a:off x="519430" y="1055370"/>
            <a:ext cx="2735580" cy="4442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文本框 3"/>
          <p:cNvSpPr txBox="1"/>
          <p:nvPr/>
        </p:nvSpPr>
        <p:spPr>
          <a:xfrm>
            <a:off x="1353185" y="641985"/>
            <a:ext cx="386461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前端同学有话说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425825" y="1218565"/>
            <a:ext cx="7193280" cy="234442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路治：</a:t>
            </a:r>
            <a:r>
              <a:rPr lang="en-US" altLang="zh-CN" dirty="0"/>
              <a:t>                                                                                                           </a:t>
            </a:r>
            <a:r>
              <a:rPr lang="zh-CN" altLang="en-US" dirty="0"/>
              <a:t>在这次前端界面制作中，我深刻体会到设计思维的重要性，学会了将设计稿转化为用户友好的网页，并注重响应式设计以适应不同设备。通过使用</a:t>
            </a:r>
            <a:r>
              <a:rPr lang="en-US" altLang="zh-CN" dirty="0"/>
              <a:t>HTML5</a:t>
            </a:r>
            <a:r>
              <a:rPr lang="zh-CN" altLang="en-US" dirty="0"/>
              <a:t>、</a:t>
            </a:r>
            <a:r>
              <a:rPr lang="en-US" altLang="zh-CN" dirty="0"/>
              <a:t>CSS3</a:t>
            </a:r>
            <a:r>
              <a:rPr lang="zh-CN" altLang="en-US" dirty="0"/>
              <a:t>和</a:t>
            </a:r>
            <a:r>
              <a:rPr lang="en-US" altLang="zh-CN" dirty="0"/>
              <a:t>JavaScript</a:t>
            </a:r>
            <a:r>
              <a:rPr lang="zh-CN" altLang="en-US" dirty="0"/>
              <a:t>，我提升了代码的可维护性和交互性。同时，性能优化让我意识到前端开发不仅仅是实现功能，还要关注用户体验和页面加载速度。这次实践让我在技术、思维和团队协作方面都有了显著提升。</a:t>
            </a:r>
            <a:endParaRPr lang="en-US" altLang="zh-CN" dirty="0"/>
          </a:p>
          <a:p>
            <a:r>
              <a:rPr lang="zh-CN" altLang="en-US" dirty="0"/>
              <a:t>在编写前端代码，尤其是功法页面的过程中，我深刻感受到多个层面的问题与挑战。首先，</a:t>
            </a:r>
            <a:r>
              <a:rPr lang="en-US" altLang="zh-CN" dirty="0"/>
              <a:t>CSS </a:t>
            </a:r>
            <a:r>
              <a:rPr lang="zh-CN" altLang="en-US" dirty="0"/>
              <a:t>样式的调整非常具有挑战性，特别是在处理页面缩放问题时，必须保证不同设备和屏幕尺寸下的良好显示效果。背景音量的控制也是一个棘手问题，需要精确调整以确保游戏音效的流畅性与玩家体验的平衡。此外，功法模块不仅要保证前端展示的流畅性，还需要与后端数据库进行实时交互，为此我需要编写云函数，以确保玩家在游戏过程中能够顺利更新自己的功法数据。</a:t>
            </a:r>
          </a:p>
          <a:p>
            <a:r>
              <a:rPr lang="zh-CN" altLang="en-US" dirty="0"/>
              <a:t>除了这些技术上的难题，不同页面之间的跳转逻辑和设置界面的排版也是我面临的重要任务。每一个细节都需要精心设计，以确保页面切换顺畅，用户体验流畅无缝。整个过程充满了挑战，但每当解决一个问题，都会让我感受到前端开发的乐趣和成就感。</a:t>
            </a:r>
          </a:p>
          <a:p>
            <a:endParaRPr lang="en-US" altLang="zh-CN" dirty="0"/>
          </a:p>
          <a:p>
            <a:endParaRPr lang="en-US" altLang="zh-CN" dirty="0"/>
          </a:p>
          <a:p>
            <a:endParaRPr lang="en-US" altLang="zh-CN" dirty="0"/>
          </a:p>
          <a:p>
            <a:endParaRPr lang="zh-CN" altLang="en-US" dirty="0"/>
          </a:p>
        </p:txBody>
      </p:sp>
      <p:pic>
        <p:nvPicPr>
          <p:cNvPr id="8" name="图片 7" descr="e7d195523061f1c0092ce48a5fc95870a0687ac45bc8b2caB227BFDC40F9DB2B7A559DE97B8BDC6E716585DDCE188C7BF488BAA08C98985C74A3E1B5E305210FABE6A8AE2A6A8AB67019A6860E9B7AF5CB5BB4C4ECB992F5A5E9925548384D6C6E846EE51B84237588A197699238BE098CAA02850AEAD20773A51793160E2FED37D81FCF19B9330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28432" y="5043271"/>
            <a:ext cx="2088049" cy="2023009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pic>
        <p:nvPicPr>
          <p:cNvPr id="15" name="Picture 8" descr="http://img.hb.aicdn.com/4627997dae874c864971768b452c959a2fe688972f6fb-W34GRS"/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2401" t="72510" r="12346" b="407"/>
          <a:stretch>
            <a:fillRect/>
          </a:stretch>
        </p:blipFill>
        <p:spPr bwMode="auto">
          <a:xfrm>
            <a:off x="366154" y="1607504"/>
            <a:ext cx="3298714" cy="453516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文本框 2"/>
          <p:cNvSpPr txBox="1"/>
          <p:nvPr/>
        </p:nvSpPr>
        <p:spPr>
          <a:xfrm>
            <a:off x="2625090" y="641985"/>
            <a:ext cx="372173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980141" y="582930"/>
            <a:ext cx="2503469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b="1" dirty="0"/>
              <a:t>后端同学有话说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2964180" y="1308100"/>
            <a:ext cx="80079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zh-CN" altLang="en-US" dirty="0"/>
          </a:p>
        </p:txBody>
      </p:sp>
      <p:sp>
        <p:nvSpPr>
          <p:cNvPr id="6" name="文本框 5"/>
          <p:cNvSpPr txBox="1"/>
          <p:nvPr/>
        </p:nvSpPr>
        <p:spPr>
          <a:xfrm>
            <a:off x="3111919" y="767080"/>
            <a:ext cx="8521027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zh-CN" altLang="en-US" dirty="0"/>
              <a:t>在开发过程中，我们后端团队深刻体会到了技术选择的重要性和挑战。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选择 </a:t>
            </a:r>
            <a:r>
              <a:rPr lang="en-US" altLang="zh-CN" dirty="0"/>
              <a:t>Flask </a:t>
            </a:r>
            <a:r>
              <a:rPr lang="zh-CN" altLang="en-US" dirty="0"/>
              <a:t>框架，我们体验到了轻量级和灵活性带来的快速开发优势，尤其是在搭建 </a:t>
            </a:r>
            <a:r>
              <a:rPr lang="en-US" altLang="zh-CN" dirty="0"/>
              <a:t>RESTful API </a:t>
            </a:r>
            <a:r>
              <a:rPr lang="zh-CN" altLang="en-US" dirty="0"/>
              <a:t>时，其简洁的路由和请求处理让我们能够迅速响应前端需求。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数据库操作中，通过 </a:t>
            </a:r>
            <a:r>
              <a:rPr lang="en-US" altLang="zh-CN" dirty="0" err="1"/>
              <a:t>pymysql</a:t>
            </a:r>
            <a:r>
              <a:rPr lang="en-US" altLang="zh-CN" dirty="0"/>
              <a:t> </a:t>
            </a:r>
            <a:r>
              <a:rPr lang="zh-CN" altLang="en-US" dirty="0"/>
              <a:t>与 </a:t>
            </a:r>
            <a:r>
              <a:rPr lang="en-US" altLang="zh-CN" dirty="0"/>
              <a:t>MySQL </a:t>
            </a:r>
            <a:r>
              <a:rPr lang="zh-CN" altLang="en-US" dirty="0"/>
              <a:t>的交互，我们不仅学会了 </a:t>
            </a:r>
            <a:r>
              <a:rPr lang="en-US" altLang="zh-CN" dirty="0"/>
              <a:t>SQL </a:t>
            </a:r>
            <a:r>
              <a:rPr lang="zh-CN" altLang="en-US" dirty="0"/>
              <a:t>查询和游标的使用，更深刻理解了事务管理对于数据一致性和完整性的关键作用。在 </a:t>
            </a:r>
            <a:r>
              <a:rPr lang="en-US" altLang="zh-CN" dirty="0"/>
              <a:t>API </a:t>
            </a:r>
            <a:r>
              <a:rPr lang="zh-CN" altLang="en-US" dirty="0"/>
              <a:t>设计上，我们遵循 </a:t>
            </a:r>
            <a:r>
              <a:rPr lang="en-US" altLang="zh-CN" dirty="0"/>
              <a:t>RESTful </a:t>
            </a:r>
            <a:r>
              <a:rPr lang="zh-CN" altLang="en-US" dirty="0"/>
              <a:t>原则，使得接口更加易于理解和使用，同时也体会到了 </a:t>
            </a:r>
            <a:r>
              <a:rPr lang="en-US" altLang="zh-CN" dirty="0"/>
              <a:t>JSON </a:t>
            </a:r>
            <a:r>
              <a:rPr lang="zh-CN" altLang="en-US" dirty="0"/>
              <a:t>格式在数据传输中的轻量和便捷。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安全性方面，</a:t>
            </a:r>
            <a:r>
              <a:rPr lang="en-US" altLang="zh-CN" dirty="0"/>
              <a:t>Flask-Login </a:t>
            </a:r>
            <a:r>
              <a:rPr lang="zh-CN" altLang="en-US" dirty="0"/>
              <a:t>的使用让我们意识到了用户会话管理的重要性，以及如何安全地处理用户凭证。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蓝图功能的应用，让我们在代码组织上体会到了模块化开发的好处，代码结构更加清晰，维护起来也更加方便。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在处理耗时操作时，我们通过 </a:t>
            </a:r>
            <a:r>
              <a:rPr lang="en-US" altLang="zh-CN" dirty="0" err="1"/>
              <a:t>time.sleep</a:t>
            </a:r>
            <a:r>
              <a:rPr lang="en-US" altLang="zh-CN" dirty="0"/>
              <a:t> </a:t>
            </a:r>
            <a:r>
              <a:rPr lang="zh-CN" altLang="en-US" dirty="0"/>
              <a:t>模拟了异步处理，这让我们认识到了在实际开发中异步处理的重要性，以及如何通过多线程或多进程来提升性能。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错误处理方面，我们学会了如何通过返回合适的 </a:t>
            </a:r>
            <a:r>
              <a:rPr lang="en-US" altLang="zh-CN" dirty="0"/>
              <a:t>HTTP </a:t>
            </a:r>
            <a:r>
              <a:rPr lang="zh-CN" altLang="en-US" dirty="0"/>
              <a:t>状态码和错误信息来优化前端开发者的体验。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文件和静态资源管理上，</a:t>
            </a:r>
            <a:r>
              <a:rPr lang="en-US" altLang="zh-CN" dirty="0"/>
              <a:t>Flask </a:t>
            </a:r>
            <a:r>
              <a:rPr lang="zh-CN" altLang="en-US" dirty="0"/>
              <a:t>的 </a:t>
            </a:r>
            <a:r>
              <a:rPr lang="en-US" altLang="zh-CN" dirty="0" err="1"/>
              <a:t>send_from_directory</a:t>
            </a:r>
            <a:r>
              <a:rPr lang="en-US" altLang="zh-CN" dirty="0"/>
              <a:t> </a:t>
            </a:r>
            <a:r>
              <a:rPr lang="zh-CN" altLang="en-US" dirty="0"/>
              <a:t>函数让我们学会了如何在 </a:t>
            </a:r>
            <a:r>
              <a:rPr lang="en-US" altLang="zh-CN" dirty="0"/>
              <a:t>Web </a:t>
            </a:r>
            <a:r>
              <a:rPr lang="zh-CN" altLang="en-US" dirty="0"/>
              <a:t>应用中安全地提供文件服务。整个开发过程中，我们深刻体会到了前后端分离开发的优势，以及如何通过 </a:t>
            </a:r>
            <a:r>
              <a:rPr lang="en-US" altLang="zh-CN" dirty="0"/>
              <a:t>AJAX </a:t>
            </a:r>
            <a:r>
              <a:rPr lang="zh-CN" altLang="en-US" dirty="0"/>
              <a:t>技术实现页面的无刷新更新。</a:t>
            </a:r>
            <a:endParaRPr lang="en-US" altLang="zh-CN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/>
              <a:t>良好的代码组织和注释对于后期维护和团队协作至关重要，这些经验将是我们宝贵的财富。虽然过程充满挑战，但每一步的收获都让我们成长，为未来的项目打下坚实的基础。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300">
        <p14:pan dir="u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4" descr="http://img.hb.aicdn.com/69f3508695936fe47f6be2cba2e318b3512f12c017294-dguv4V"/>
          <p:cNvPicPr>
            <a:picLocks noChangeAspect="1" noChangeArrowheads="1"/>
          </p:cNvPicPr>
          <p:nvPr/>
        </p:nvPicPr>
        <p:blipFill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3611" y="267706"/>
            <a:ext cx="4212416" cy="63186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图文框 16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6" name="文本框 5"/>
          <p:cNvSpPr txBox="1"/>
          <p:nvPr/>
        </p:nvSpPr>
        <p:spPr>
          <a:xfrm>
            <a:off x="2016970" y="2032700"/>
            <a:ext cx="65722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54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第</a:t>
            </a:r>
          </a:p>
        </p:txBody>
      </p:sp>
      <p:sp>
        <p:nvSpPr>
          <p:cNvPr id="7" name="矩形 6"/>
          <p:cNvSpPr/>
          <p:nvPr/>
        </p:nvSpPr>
        <p:spPr>
          <a:xfrm>
            <a:off x="2452965" y="2546387"/>
            <a:ext cx="1031051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66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壹</a:t>
            </a:r>
          </a:p>
        </p:txBody>
      </p:sp>
      <p:sp>
        <p:nvSpPr>
          <p:cNvPr id="8" name="矩形 7"/>
          <p:cNvSpPr/>
          <p:nvPr/>
        </p:nvSpPr>
        <p:spPr>
          <a:xfrm>
            <a:off x="2060962" y="3267931"/>
            <a:ext cx="877163" cy="92333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5400" dirty="0">
                <a:solidFill>
                  <a:srgbClr val="90C3EB">
                    <a:alpha val="8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章</a:t>
            </a:r>
          </a:p>
        </p:txBody>
      </p:sp>
      <p:sp>
        <p:nvSpPr>
          <p:cNvPr id="9" name="矩形 8"/>
          <p:cNvSpPr/>
          <p:nvPr/>
        </p:nvSpPr>
        <p:spPr>
          <a:xfrm rot="5400000">
            <a:off x="2785587" y="3230202"/>
            <a:ext cx="1366080" cy="276999"/>
          </a:xfrm>
          <a:prstGeom prst="rect">
            <a:avLst/>
          </a:prstGeom>
        </p:spPr>
        <p:txBody>
          <a:bodyPr vert="horz" wrap="none">
            <a:spAutoFit/>
          </a:bodyPr>
          <a:lstStyle/>
          <a:p>
            <a:r>
              <a:rPr lang="en-US" altLang="zh-CN" sz="1200" i="1" dirty="0">
                <a:solidFill>
                  <a:schemeClr val="bg1">
                    <a:alpha val="48000"/>
                  </a:schemeClr>
                </a:solidFill>
                <a:latin typeface="Century Gothic" panose="020B0502020202020204" pitchFamily="34" charset="0"/>
              </a:rPr>
              <a:t>CLICK ADD TEXT</a:t>
            </a:r>
          </a:p>
        </p:txBody>
      </p:sp>
      <p:sp>
        <p:nvSpPr>
          <p:cNvPr id="10" name="矩形 9"/>
          <p:cNvSpPr/>
          <p:nvPr/>
        </p:nvSpPr>
        <p:spPr>
          <a:xfrm>
            <a:off x="6896735" y="1273175"/>
            <a:ext cx="822325" cy="4401820"/>
          </a:xfrm>
          <a:prstGeom prst="rect">
            <a:avLst/>
          </a:prstGeom>
        </p:spPr>
        <p:txBody>
          <a:bodyPr vert="eaVert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3200" dirty="0">
                <a:solidFill>
                  <a:srgbClr val="11161A"/>
                </a:solidFill>
                <a:latin typeface="华文隶书" panose="02010800040101010101" charset="-122"/>
                <a:ea typeface="华文隶书" panose="02010800040101010101" charset="-122"/>
              </a:rPr>
              <a:t>项目的分工与预期计划</a:t>
            </a:r>
          </a:p>
        </p:txBody>
      </p:sp>
      <p:cxnSp>
        <p:nvCxnSpPr>
          <p:cNvPr id="15" name="直接连接符 14"/>
          <p:cNvCxnSpPr/>
          <p:nvPr/>
        </p:nvCxnSpPr>
        <p:spPr>
          <a:xfrm>
            <a:off x="7763279" y="1686980"/>
            <a:ext cx="0" cy="3987816"/>
          </a:xfrm>
          <a:prstGeom prst="line">
            <a:avLst/>
          </a:prstGeom>
          <a:ln w="3175">
            <a:solidFill>
              <a:schemeClr val="tx1">
                <a:lumMod val="50000"/>
                <a:lumOff val="50000"/>
              </a:schemeClr>
            </a:solidFill>
            <a:headEnd type="oval"/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图片 1" descr="3804cp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5720" y="2546350"/>
            <a:ext cx="4117340" cy="4117340"/>
          </a:xfrm>
          <a:prstGeom prst="rect">
            <a:avLst/>
          </a:prstGeom>
        </p:spPr>
      </p:pic>
      <p:sp>
        <p:nvSpPr>
          <p:cNvPr id="20" name="Freeform 231"/>
          <p:cNvSpPr>
            <a:spLocks noEditPoints="1"/>
          </p:cNvSpPr>
          <p:nvPr/>
        </p:nvSpPr>
        <p:spPr bwMode="auto">
          <a:xfrm rot="5400000" flipV="1">
            <a:off x="7610014" y="2189748"/>
            <a:ext cx="4425214" cy="45719"/>
          </a:xfrm>
          <a:custGeom>
            <a:avLst/>
            <a:gdLst>
              <a:gd name="T0" fmla="*/ 159 w 2723"/>
              <a:gd name="T1" fmla="*/ 100 h 638"/>
              <a:gd name="T2" fmla="*/ 391 w 2723"/>
              <a:gd name="T3" fmla="*/ 96 h 638"/>
              <a:gd name="T4" fmla="*/ 663 w 2723"/>
              <a:gd name="T5" fmla="*/ 112 h 638"/>
              <a:gd name="T6" fmla="*/ 1347 w 2723"/>
              <a:gd name="T7" fmla="*/ 164 h 638"/>
              <a:gd name="T8" fmla="*/ 1399 w 2723"/>
              <a:gd name="T9" fmla="*/ 196 h 638"/>
              <a:gd name="T10" fmla="*/ 1559 w 2723"/>
              <a:gd name="T11" fmla="*/ 196 h 638"/>
              <a:gd name="T12" fmla="*/ 1855 w 2723"/>
              <a:gd name="T13" fmla="*/ 236 h 638"/>
              <a:gd name="T14" fmla="*/ 2107 w 2723"/>
              <a:gd name="T15" fmla="*/ 232 h 638"/>
              <a:gd name="T16" fmla="*/ 2447 w 2723"/>
              <a:gd name="T17" fmla="*/ 240 h 638"/>
              <a:gd name="T18" fmla="*/ 2287 w 2723"/>
              <a:gd name="T19" fmla="*/ 276 h 638"/>
              <a:gd name="T20" fmla="*/ 2623 w 2723"/>
              <a:gd name="T21" fmla="*/ 328 h 638"/>
              <a:gd name="T22" fmla="*/ 2575 w 2723"/>
              <a:gd name="T23" fmla="*/ 304 h 638"/>
              <a:gd name="T24" fmla="*/ 2563 w 2723"/>
              <a:gd name="T25" fmla="*/ 336 h 638"/>
              <a:gd name="T26" fmla="*/ 2463 w 2723"/>
              <a:gd name="T27" fmla="*/ 324 h 638"/>
              <a:gd name="T28" fmla="*/ 2419 w 2723"/>
              <a:gd name="T29" fmla="*/ 324 h 638"/>
              <a:gd name="T30" fmla="*/ 2303 w 2723"/>
              <a:gd name="T31" fmla="*/ 332 h 638"/>
              <a:gd name="T32" fmla="*/ 2231 w 2723"/>
              <a:gd name="T33" fmla="*/ 316 h 638"/>
              <a:gd name="T34" fmla="*/ 2015 w 2723"/>
              <a:gd name="T35" fmla="*/ 296 h 638"/>
              <a:gd name="T36" fmla="*/ 1899 w 2723"/>
              <a:gd name="T37" fmla="*/ 364 h 638"/>
              <a:gd name="T38" fmla="*/ 1803 w 2723"/>
              <a:gd name="T39" fmla="*/ 400 h 638"/>
              <a:gd name="T40" fmla="*/ 1755 w 2723"/>
              <a:gd name="T41" fmla="*/ 436 h 638"/>
              <a:gd name="T42" fmla="*/ 1831 w 2723"/>
              <a:gd name="T43" fmla="*/ 408 h 638"/>
              <a:gd name="T44" fmla="*/ 1899 w 2723"/>
              <a:gd name="T45" fmla="*/ 444 h 638"/>
              <a:gd name="T46" fmla="*/ 1831 w 2723"/>
              <a:gd name="T47" fmla="*/ 460 h 638"/>
              <a:gd name="T48" fmla="*/ 1755 w 2723"/>
              <a:gd name="T49" fmla="*/ 460 h 638"/>
              <a:gd name="T50" fmla="*/ 1671 w 2723"/>
              <a:gd name="T51" fmla="*/ 480 h 638"/>
              <a:gd name="T52" fmla="*/ 1963 w 2723"/>
              <a:gd name="T53" fmla="*/ 492 h 638"/>
              <a:gd name="T54" fmla="*/ 1959 w 2723"/>
              <a:gd name="T55" fmla="*/ 508 h 638"/>
              <a:gd name="T56" fmla="*/ 1875 w 2723"/>
              <a:gd name="T57" fmla="*/ 528 h 638"/>
              <a:gd name="T58" fmla="*/ 1747 w 2723"/>
              <a:gd name="T59" fmla="*/ 544 h 638"/>
              <a:gd name="T60" fmla="*/ 1595 w 2723"/>
              <a:gd name="T61" fmla="*/ 568 h 638"/>
              <a:gd name="T62" fmla="*/ 1507 w 2723"/>
              <a:gd name="T63" fmla="*/ 552 h 638"/>
              <a:gd name="T64" fmla="*/ 1343 w 2723"/>
              <a:gd name="T65" fmla="*/ 560 h 638"/>
              <a:gd name="T66" fmla="*/ 1311 w 2723"/>
              <a:gd name="T67" fmla="*/ 580 h 638"/>
              <a:gd name="T68" fmla="*/ 1019 w 2723"/>
              <a:gd name="T69" fmla="*/ 608 h 638"/>
              <a:gd name="T70" fmla="*/ 615 w 2723"/>
              <a:gd name="T71" fmla="*/ 620 h 638"/>
              <a:gd name="T72" fmla="*/ 155 w 2723"/>
              <a:gd name="T73" fmla="*/ 548 h 638"/>
              <a:gd name="T74" fmla="*/ 55 w 2723"/>
              <a:gd name="T75" fmla="*/ 464 h 638"/>
              <a:gd name="T76" fmla="*/ 35 w 2723"/>
              <a:gd name="T77" fmla="*/ 224 h 638"/>
              <a:gd name="T78" fmla="*/ 43 w 2723"/>
              <a:gd name="T79" fmla="*/ 0 h 638"/>
              <a:gd name="T80" fmla="*/ 1603 w 2723"/>
              <a:gd name="T81" fmla="*/ 208 h 638"/>
              <a:gd name="T82" fmla="*/ 1723 w 2723"/>
              <a:gd name="T83" fmla="*/ 212 h 638"/>
              <a:gd name="T84" fmla="*/ 1779 w 2723"/>
              <a:gd name="T85" fmla="*/ 220 h 638"/>
              <a:gd name="T86" fmla="*/ 2259 w 2723"/>
              <a:gd name="T87" fmla="*/ 280 h 638"/>
              <a:gd name="T88" fmla="*/ 2143 w 2723"/>
              <a:gd name="T89" fmla="*/ 280 h 638"/>
              <a:gd name="T90" fmla="*/ 1907 w 2723"/>
              <a:gd name="T91" fmla="*/ 280 h 638"/>
              <a:gd name="T92" fmla="*/ 1803 w 2723"/>
              <a:gd name="T93" fmla="*/ 340 h 638"/>
              <a:gd name="T94" fmla="*/ 1723 w 2723"/>
              <a:gd name="T95" fmla="*/ 400 h 638"/>
              <a:gd name="T96" fmla="*/ 1639 w 2723"/>
              <a:gd name="T97" fmla="*/ 376 h 638"/>
              <a:gd name="T98" fmla="*/ 1563 w 2723"/>
              <a:gd name="T99" fmla="*/ 404 h 638"/>
              <a:gd name="T100" fmla="*/ 1587 w 2723"/>
              <a:gd name="T101" fmla="*/ 440 h 638"/>
              <a:gd name="T102" fmla="*/ 1715 w 2723"/>
              <a:gd name="T103" fmla="*/ 416 h 638"/>
              <a:gd name="T104" fmla="*/ 1851 w 2723"/>
              <a:gd name="T105" fmla="*/ 420 h 638"/>
              <a:gd name="T106" fmla="*/ 1531 w 2723"/>
              <a:gd name="T107" fmla="*/ 476 h 638"/>
              <a:gd name="T108" fmla="*/ 1623 w 2723"/>
              <a:gd name="T109" fmla="*/ 468 h 638"/>
              <a:gd name="T110" fmla="*/ 1691 w 2723"/>
              <a:gd name="T111" fmla="*/ 528 h 63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  <a:cxn ang="0">
                <a:pos x="T88" y="T89"/>
              </a:cxn>
              <a:cxn ang="0">
                <a:pos x="T90" y="T91"/>
              </a:cxn>
              <a:cxn ang="0">
                <a:pos x="T92" y="T93"/>
              </a:cxn>
              <a:cxn ang="0">
                <a:pos x="T94" y="T95"/>
              </a:cxn>
              <a:cxn ang="0">
                <a:pos x="T96" y="T97"/>
              </a:cxn>
              <a:cxn ang="0">
                <a:pos x="T98" y="T99"/>
              </a:cxn>
              <a:cxn ang="0">
                <a:pos x="T100" y="T101"/>
              </a:cxn>
              <a:cxn ang="0">
                <a:pos x="T102" y="T103"/>
              </a:cxn>
              <a:cxn ang="0">
                <a:pos x="T104" y="T105"/>
              </a:cxn>
              <a:cxn ang="0">
                <a:pos x="T106" y="T107"/>
              </a:cxn>
              <a:cxn ang="0">
                <a:pos x="T108" y="T109"/>
              </a:cxn>
              <a:cxn ang="0">
                <a:pos x="T110" y="T111"/>
              </a:cxn>
            </a:cxnLst>
            <a:rect l="0" t="0" r="r" b="b"/>
            <a:pathLst>
              <a:path w="2723" h="638">
                <a:moveTo>
                  <a:pt x="43" y="0"/>
                </a:moveTo>
                <a:cubicBezTo>
                  <a:pt x="56" y="7"/>
                  <a:pt x="50" y="67"/>
                  <a:pt x="47" y="80"/>
                </a:cubicBezTo>
                <a:cubicBezTo>
                  <a:pt x="66" y="95"/>
                  <a:pt x="77" y="94"/>
                  <a:pt x="91" y="112"/>
                </a:cubicBezTo>
                <a:cubicBezTo>
                  <a:pt x="105" y="107"/>
                  <a:pt x="94" y="77"/>
                  <a:pt x="111" y="76"/>
                </a:cubicBezTo>
                <a:cubicBezTo>
                  <a:pt x="99" y="104"/>
                  <a:pt x="131" y="92"/>
                  <a:pt x="119" y="116"/>
                </a:cubicBezTo>
                <a:cubicBezTo>
                  <a:pt x="140" y="113"/>
                  <a:pt x="148" y="123"/>
                  <a:pt x="159" y="100"/>
                </a:cubicBezTo>
                <a:cubicBezTo>
                  <a:pt x="166" y="104"/>
                  <a:pt x="169" y="114"/>
                  <a:pt x="163" y="120"/>
                </a:cubicBezTo>
                <a:cubicBezTo>
                  <a:pt x="179" y="116"/>
                  <a:pt x="175" y="104"/>
                  <a:pt x="179" y="96"/>
                </a:cubicBezTo>
                <a:cubicBezTo>
                  <a:pt x="186" y="96"/>
                  <a:pt x="192" y="96"/>
                  <a:pt x="199" y="96"/>
                </a:cubicBezTo>
                <a:cubicBezTo>
                  <a:pt x="172" y="120"/>
                  <a:pt x="253" y="113"/>
                  <a:pt x="267" y="104"/>
                </a:cubicBezTo>
                <a:cubicBezTo>
                  <a:pt x="263" y="93"/>
                  <a:pt x="258" y="116"/>
                  <a:pt x="251" y="104"/>
                </a:cubicBezTo>
                <a:cubicBezTo>
                  <a:pt x="272" y="87"/>
                  <a:pt x="356" y="84"/>
                  <a:pt x="391" y="96"/>
                </a:cubicBezTo>
                <a:cubicBezTo>
                  <a:pt x="392" y="105"/>
                  <a:pt x="377" y="98"/>
                  <a:pt x="371" y="100"/>
                </a:cubicBezTo>
                <a:cubicBezTo>
                  <a:pt x="438" y="88"/>
                  <a:pt x="489" y="130"/>
                  <a:pt x="575" y="112"/>
                </a:cubicBezTo>
                <a:cubicBezTo>
                  <a:pt x="581" y="122"/>
                  <a:pt x="580" y="139"/>
                  <a:pt x="587" y="148"/>
                </a:cubicBezTo>
                <a:cubicBezTo>
                  <a:pt x="615" y="145"/>
                  <a:pt x="618" y="127"/>
                  <a:pt x="643" y="140"/>
                </a:cubicBezTo>
                <a:cubicBezTo>
                  <a:pt x="655" y="136"/>
                  <a:pt x="656" y="128"/>
                  <a:pt x="651" y="116"/>
                </a:cubicBezTo>
                <a:cubicBezTo>
                  <a:pt x="657" y="116"/>
                  <a:pt x="662" y="117"/>
                  <a:pt x="663" y="112"/>
                </a:cubicBezTo>
                <a:cubicBezTo>
                  <a:pt x="670" y="113"/>
                  <a:pt x="672" y="119"/>
                  <a:pt x="671" y="128"/>
                </a:cubicBezTo>
                <a:cubicBezTo>
                  <a:pt x="699" y="119"/>
                  <a:pt x="726" y="131"/>
                  <a:pt x="767" y="124"/>
                </a:cubicBezTo>
                <a:cubicBezTo>
                  <a:pt x="780" y="148"/>
                  <a:pt x="824" y="128"/>
                  <a:pt x="839" y="156"/>
                </a:cubicBezTo>
                <a:cubicBezTo>
                  <a:pt x="916" y="130"/>
                  <a:pt x="998" y="169"/>
                  <a:pt x="1071" y="148"/>
                </a:cubicBezTo>
                <a:cubicBezTo>
                  <a:pt x="1149" y="160"/>
                  <a:pt x="1213" y="167"/>
                  <a:pt x="1275" y="156"/>
                </a:cubicBezTo>
                <a:cubicBezTo>
                  <a:pt x="1282" y="193"/>
                  <a:pt x="1321" y="156"/>
                  <a:pt x="1347" y="164"/>
                </a:cubicBezTo>
                <a:cubicBezTo>
                  <a:pt x="1358" y="166"/>
                  <a:pt x="1347" y="177"/>
                  <a:pt x="1339" y="172"/>
                </a:cubicBezTo>
                <a:cubicBezTo>
                  <a:pt x="1346" y="175"/>
                  <a:pt x="1350" y="182"/>
                  <a:pt x="1359" y="184"/>
                </a:cubicBezTo>
                <a:cubicBezTo>
                  <a:pt x="1362" y="183"/>
                  <a:pt x="1363" y="180"/>
                  <a:pt x="1367" y="180"/>
                </a:cubicBezTo>
                <a:cubicBezTo>
                  <a:pt x="1370" y="169"/>
                  <a:pt x="1359" y="172"/>
                  <a:pt x="1355" y="168"/>
                </a:cubicBezTo>
                <a:cubicBezTo>
                  <a:pt x="1371" y="154"/>
                  <a:pt x="1380" y="180"/>
                  <a:pt x="1391" y="164"/>
                </a:cubicBezTo>
                <a:cubicBezTo>
                  <a:pt x="1400" y="175"/>
                  <a:pt x="1382" y="190"/>
                  <a:pt x="1399" y="196"/>
                </a:cubicBezTo>
                <a:cubicBezTo>
                  <a:pt x="1419" y="197"/>
                  <a:pt x="1404" y="182"/>
                  <a:pt x="1411" y="176"/>
                </a:cubicBezTo>
                <a:cubicBezTo>
                  <a:pt x="1414" y="172"/>
                  <a:pt x="1446" y="184"/>
                  <a:pt x="1427" y="172"/>
                </a:cubicBezTo>
                <a:cubicBezTo>
                  <a:pt x="1484" y="166"/>
                  <a:pt x="1507" y="179"/>
                  <a:pt x="1555" y="192"/>
                </a:cubicBezTo>
                <a:cubicBezTo>
                  <a:pt x="1529" y="198"/>
                  <a:pt x="1496" y="202"/>
                  <a:pt x="1483" y="200"/>
                </a:cubicBezTo>
                <a:cubicBezTo>
                  <a:pt x="1504" y="218"/>
                  <a:pt x="1563" y="206"/>
                  <a:pt x="1559" y="216"/>
                </a:cubicBezTo>
                <a:cubicBezTo>
                  <a:pt x="1565" y="211"/>
                  <a:pt x="1571" y="197"/>
                  <a:pt x="1559" y="196"/>
                </a:cubicBezTo>
                <a:cubicBezTo>
                  <a:pt x="1577" y="181"/>
                  <a:pt x="1603" y="194"/>
                  <a:pt x="1635" y="188"/>
                </a:cubicBezTo>
                <a:cubicBezTo>
                  <a:pt x="1615" y="209"/>
                  <a:pt x="1760" y="197"/>
                  <a:pt x="1799" y="196"/>
                </a:cubicBezTo>
                <a:cubicBezTo>
                  <a:pt x="1792" y="210"/>
                  <a:pt x="1798" y="216"/>
                  <a:pt x="1807" y="204"/>
                </a:cubicBezTo>
                <a:cubicBezTo>
                  <a:pt x="1816" y="205"/>
                  <a:pt x="1809" y="222"/>
                  <a:pt x="1807" y="224"/>
                </a:cubicBezTo>
                <a:cubicBezTo>
                  <a:pt x="1818" y="222"/>
                  <a:pt x="1841" y="231"/>
                  <a:pt x="1835" y="212"/>
                </a:cubicBezTo>
                <a:cubicBezTo>
                  <a:pt x="1846" y="216"/>
                  <a:pt x="1858" y="219"/>
                  <a:pt x="1855" y="236"/>
                </a:cubicBezTo>
                <a:cubicBezTo>
                  <a:pt x="1858" y="234"/>
                  <a:pt x="1861" y="232"/>
                  <a:pt x="1867" y="232"/>
                </a:cubicBezTo>
                <a:cubicBezTo>
                  <a:pt x="1862" y="227"/>
                  <a:pt x="1856" y="225"/>
                  <a:pt x="1859" y="212"/>
                </a:cubicBezTo>
                <a:cubicBezTo>
                  <a:pt x="1880" y="227"/>
                  <a:pt x="1885" y="208"/>
                  <a:pt x="1903" y="204"/>
                </a:cubicBezTo>
                <a:cubicBezTo>
                  <a:pt x="1901" y="214"/>
                  <a:pt x="1910" y="213"/>
                  <a:pt x="1907" y="224"/>
                </a:cubicBezTo>
                <a:cubicBezTo>
                  <a:pt x="1916" y="225"/>
                  <a:pt x="1911" y="212"/>
                  <a:pt x="1919" y="212"/>
                </a:cubicBezTo>
                <a:cubicBezTo>
                  <a:pt x="1959" y="231"/>
                  <a:pt x="2055" y="214"/>
                  <a:pt x="2107" y="232"/>
                </a:cubicBezTo>
                <a:cubicBezTo>
                  <a:pt x="2156" y="220"/>
                  <a:pt x="2218" y="230"/>
                  <a:pt x="2287" y="228"/>
                </a:cubicBezTo>
                <a:cubicBezTo>
                  <a:pt x="2275" y="251"/>
                  <a:pt x="2332" y="214"/>
                  <a:pt x="2351" y="228"/>
                </a:cubicBezTo>
                <a:cubicBezTo>
                  <a:pt x="2344" y="242"/>
                  <a:pt x="2351" y="240"/>
                  <a:pt x="2359" y="248"/>
                </a:cubicBezTo>
                <a:cubicBezTo>
                  <a:pt x="2368" y="247"/>
                  <a:pt x="2368" y="238"/>
                  <a:pt x="2367" y="228"/>
                </a:cubicBezTo>
                <a:cubicBezTo>
                  <a:pt x="2402" y="224"/>
                  <a:pt x="2419" y="240"/>
                  <a:pt x="2439" y="232"/>
                </a:cubicBezTo>
                <a:cubicBezTo>
                  <a:pt x="2433" y="239"/>
                  <a:pt x="2435" y="241"/>
                  <a:pt x="2447" y="240"/>
                </a:cubicBezTo>
                <a:cubicBezTo>
                  <a:pt x="2443" y="245"/>
                  <a:pt x="2443" y="255"/>
                  <a:pt x="2439" y="260"/>
                </a:cubicBezTo>
                <a:cubicBezTo>
                  <a:pt x="2410" y="260"/>
                  <a:pt x="2373" y="253"/>
                  <a:pt x="2343" y="256"/>
                </a:cubicBezTo>
                <a:cubicBezTo>
                  <a:pt x="2338" y="257"/>
                  <a:pt x="2340" y="263"/>
                  <a:pt x="2339" y="268"/>
                </a:cubicBezTo>
                <a:cubicBezTo>
                  <a:pt x="2318" y="266"/>
                  <a:pt x="2294" y="286"/>
                  <a:pt x="2287" y="264"/>
                </a:cubicBezTo>
                <a:cubicBezTo>
                  <a:pt x="2281" y="270"/>
                  <a:pt x="2277" y="278"/>
                  <a:pt x="2267" y="280"/>
                </a:cubicBezTo>
                <a:cubicBezTo>
                  <a:pt x="2269" y="289"/>
                  <a:pt x="2289" y="284"/>
                  <a:pt x="2287" y="276"/>
                </a:cubicBezTo>
                <a:cubicBezTo>
                  <a:pt x="2360" y="311"/>
                  <a:pt x="2595" y="280"/>
                  <a:pt x="2723" y="296"/>
                </a:cubicBezTo>
                <a:cubicBezTo>
                  <a:pt x="2719" y="306"/>
                  <a:pt x="2702" y="304"/>
                  <a:pt x="2687" y="304"/>
                </a:cubicBezTo>
                <a:cubicBezTo>
                  <a:pt x="2682" y="317"/>
                  <a:pt x="2674" y="328"/>
                  <a:pt x="2663" y="336"/>
                </a:cubicBezTo>
                <a:cubicBezTo>
                  <a:pt x="2654" y="333"/>
                  <a:pt x="2666" y="318"/>
                  <a:pt x="2667" y="312"/>
                </a:cubicBezTo>
                <a:cubicBezTo>
                  <a:pt x="2648" y="305"/>
                  <a:pt x="2636" y="321"/>
                  <a:pt x="2627" y="332"/>
                </a:cubicBezTo>
                <a:cubicBezTo>
                  <a:pt x="2624" y="333"/>
                  <a:pt x="2623" y="330"/>
                  <a:pt x="2623" y="328"/>
                </a:cubicBezTo>
                <a:cubicBezTo>
                  <a:pt x="2620" y="328"/>
                  <a:pt x="2618" y="328"/>
                  <a:pt x="2615" y="328"/>
                </a:cubicBezTo>
                <a:cubicBezTo>
                  <a:pt x="2612" y="316"/>
                  <a:pt x="2622" y="316"/>
                  <a:pt x="2619" y="304"/>
                </a:cubicBezTo>
                <a:cubicBezTo>
                  <a:pt x="2610" y="309"/>
                  <a:pt x="2597" y="311"/>
                  <a:pt x="2599" y="328"/>
                </a:cubicBezTo>
                <a:cubicBezTo>
                  <a:pt x="2591" y="328"/>
                  <a:pt x="2583" y="328"/>
                  <a:pt x="2575" y="328"/>
                </a:cubicBezTo>
                <a:cubicBezTo>
                  <a:pt x="2577" y="323"/>
                  <a:pt x="2580" y="320"/>
                  <a:pt x="2587" y="320"/>
                </a:cubicBezTo>
                <a:cubicBezTo>
                  <a:pt x="2583" y="315"/>
                  <a:pt x="2583" y="305"/>
                  <a:pt x="2575" y="304"/>
                </a:cubicBezTo>
                <a:cubicBezTo>
                  <a:pt x="2567" y="305"/>
                  <a:pt x="2574" y="322"/>
                  <a:pt x="2567" y="324"/>
                </a:cubicBezTo>
                <a:cubicBezTo>
                  <a:pt x="2558" y="322"/>
                  <a:pt x="2568" y="302"/>
                  <a:pt x="2555" y="304"/>
                </a:cubicBezTo>
                <a:cubicBezTo>
                  <a:pt x="2557" y="313"/>
                  <a:pt x="2542" y="318"/>
                  <a:pt x="2531" y="324"/>
                </a:cubicBezTo>
                <a:cubicBezTo>
                  <a:pt x="2538" y="335"/>
                  <a:pt x="2550" y="320"/>
                  <a:pt x="2555" y="316"/>
                </a:cubicBezTo>
                <a:cubicBezTo>
                  <a:pt x="2563" y="316"/>
                  <a:pt x="2553" y="332"/>
                  <a:pt x="2547" y="332"/>
                </a:cubicBezTo>
                <a:cubicBezTo>
                  <a:pt x="2550" y="338"/>
                  <a:pt x="2553" y="331"/>
                  <a:pt x="2563" y="336"/>
                </a:cubicBezTo>
                <a:cubicBezTo>
                  <a:pt x="2567" y="349"/>
                  <a:pt x="2550" y="341"/>
                  <a:pt x="2551" y="352"/>
                </a:cubicBezTo>
                <a:cubicBezTo>
                  <a:pt x="2543" y="337"/>
                  <a:pt x="2538" y="349"/>
                  <a:pt x="2535" y="360"/>
                </a:cubicBezTo>
                <a:cubicBezTo>
                  <a:pt x="2528" y="356"/>
                  <a:pt x="2530" y="344"/>
                  <a:pt x="2515" y="348"/>
                </a:cubicBezTo>
                <a:cubicBezTo>
                  <a:pt x="2518" y="336"/>
                  <a:pt x="2521" y="343"/>
                  <a:pt x="2531" y="344"/>
                </a:cubicBezTo>
                <a:cubicBezTo>
                  <a:pt x="2525" y="344"/>
                  <a:pt x="2514" y="304"/>
                  <a:pt x="2523" y="312"/>
                </a:cubicBezTo>
                <a:cubicBezTo>
                  <a:pt x="2504" y="296"/>
                  <a:pt x="2487" y="318"/>
                  <a:pt x="2463" y="324"/>
                </a:cubicBezTo>
                <a:cubicBezTo>
                  <a:pt x="2464" y="333"/>
                  <a:pt x="2480" y="326"/>
                  <a:pt x="2487" y="328"/>
                </a:cubicBezTo>
                <a:cubicBezTo>
                  <a:pt x="2470" y="341"/>
                  <a:pt x="2441" y="340"/>
                  <a:pt x="2427" y="356"/>
                </a:cubicBezTo>
                <a:cubicBezTo>
                  <a:pt x="2432" y="339"/>
                  <a:pt x="2427" y="340"/>
                  <a:pt x="2423" y="324"/>
                </a:cubicBezTo>
                <a:cubicBezTo>
                  <a:pt x="2411" y="327"/>
                  <a:pt x="2428" y="334"/>
                  <a:pt x="2423" y="344"/>
                </a:cubicBezTo>
                <a:cubicBezTo>
                  <a:pt x="2418" y="349"/>
                  <a:pt x="2409" y="349"/>
                  <a:pt x="2399" y="348"/>
                </a:cubicBezTo>
                <a:cubicBezTo>
                  <a:pt x="2400" y="334"/>
                  <a:pt x="2408" y="328"/>
                  <a:pt x="2419" y="324"/>
                </a:cubicBezTo>
                <a:cubicBezTo>
                  <a:pt x="2415" y="309"/>
                  <a:pt x="2408" y="311"/>
                  <a:pt x="2423" y="304"/>
                </a:cubicBezTo>
                <a:cubicBezTo>
                  <a:pt x="2419" y="289"/>
                  <a:pt x="2407" y="319"/>
                  <a:pt x="2403" y="304"/>
                </a:cubicBezTo>
                <a:cubicBezTo>
                  <a:pt x="2398" y="305"/>
                  <a:pt x="2400" y="311"/>
                  <a:pt x="2399" y="316"/>
                </a:cubicBezTo>
                <a:cubicBezTo>
                  <a:pt x="2382" y="321"/>
                  <a:pt x="2384" y="309"/>
                  <a:pt x="2367" y="320"/>
                </a:cubicBezTo>
                <a:cubicBezTo>
                  <a:pt x="2374" y="329"/>
                  <a:pt x="2384" y="333"/>
                  <a:pt x="2383" y="340"/>
                </a:cubicBezTo>
                <a:cubicBezTo>
                  <a:pt x="2353" y="345"/>
                  <a:pt x="2342" y="332"/>
                  <a:pt x="2303" y="332"/>
                </a:cubicBezTo>
                <a:cubicBezTo>
                  <a:pt x="2302" y="326"/>
                  <a:pt x="2307" y="325"/>
                  <a:pt x="2307" y="320"/>
                </a:cubicBezTo>
                <a:cubicBezTo>
                  <a:pt x="2290" y="324"/>
                  <a:pt x="2269" y="325"/>
                  <a:pt x="2247" y="324"/>
                </a:cubicBezTo>
                <a:cubicBezTo>
                  <a:pt x="2249" y="319"/>
                  <a:pt x="2252" y="316"/>
                  <a:pt x="2259" y="316"/>
                </a:cubicBezTo>
                <a:cubicBezTo>
                  <a:pt x="2255" y="308"/>
                  <a:pt x="2241" y="310"/>
                  <a:pt x="2243" y="296"/>
                </a:cubicBezTo>
                <a:cubicBezTo>
                  <a:pt x="2236" y="295"/>
                  <a:pt x="2235" y="301"/>
                  <a:pt x="2227" y="300"/>
                </a:cubicBezTo>
                <a:cubicBezTo>
                  <a:pt x="2226" y="307"/>
                  <a:pt x="2232" y="308"/>
                  <a:pt x="2231" y="316"/>
                </a:cubicBezTo>
                <a:cubicBezTo>
                  <a:pt x="2217" y="309"/>
                  <a:pt x="2194" y="309"/>
                  <a:pt x="2195" y="328"/>
                </a:cubicBezTo>
                <a:cubicBezTo>
                  <a:pt x="2182" y="322"/>
                  <a:pt x="2201" y="308"/>
                  <a:pt x="2191" y="304"/>
                </a:cubicBezTo>
                <a:cubicBezTo>
                  <a:pt x="2166" y="308"/>
                  <a:pt x="2168" y="317"/>
                  <a:pt x="2143" y="316"/>
                </a:cubicBezTo>
                <a:cubicBezTo>
                  <a:pt x="2143" y="309"/>
                  <a:pt x="2146" y="306"/>
                  <a:pt x="2151" y="304"/>
                </a:cubicBezTo>
                <a:cubicBezTo>
                  <a:pt x="2143" y="282"/>
                  <a:pt x="2112" y="306"/>
                  <a:pt x="2103" y="308"/>
                </a:cubicBezTo>
                <a:cubicBezTo>
                  <a:pt x="2070" y="314"/>
                  <a:pt x="2032" y="310"/>
                  <a:pt x="2015" y="296"/>
                </a:cubicBezTo>
                <a:cubicBezTo>
                  <a:pt x="2009" y="298"/>
                  <a:pt x="2017" y="301"/>
                  <a:pt x="2015" y="308"/>
                </a:cubicBezTo>
                <a:cubicBezTo>
                  <a:pt x="2006" y="301"/>
                  <a:pt x="1990" y="312"/>
                  <a:pt x="1975" y="312"/>
                </a:cubicBezTo>
                <a:cubicBezTo>
                  <a:pt x="1969" y="303"/>
                  <a:pt x="1967" y="305"/>
                  <a:pt x="1971" y="292"/>
                </a:cubicBezTo>
                <a:cubicBezTo>
                  <a:pt x="1934" y="289"/>
                  <a:pt x="1924" y="312"/>
                  <a:pt x="1895" y="316"/>
                </a:cubicBezTo>
                <a:cubicBezTo>
                  <a:pt x="1894" y="325"/>
                  <a:pt x="1909" y="318"/>
                  <a:pt x="1915" y="320"/>
                </a:cubicBezTo>
                <a:cubicBezTo>
                  <a:pt x="1918" y="352"/>
                  <a:pt x="1891" y="344"/>
                  <a:pt x="1899" y="364"/>
                </a:cubicBezTo>
                <a:cubicBezTo>
                  <a:pt x="1885" y="364"/>
                  <a:pt x="1884" y="352"/>
                  <a:pt x="1879" y="344"/>
                </a:cubicBezTo>
                <a:cubicBezTo>
                  <a:pt x="1831" y="350"/>
                  <a:pt x="1836" y="356"/>
                  <a:pt x="1787" y="348"/>
                </a:cubicBezTo>
                <a:cubicBezTo>
                  <a:pt x="1787" y="353"/>
                  <a:pt x="1787" y="359"/>
                  <a:pt x="1787" y="364"/>
                </a:cubicBezTo>
                <a:cubicBezTo>
                  <a:pt x="1831" y="393"/>
                  <a:pt x="1869" y="380"/>
                  <a:pt x="1915" y="396"/>
                </a:cubicBezTo>
                <a:cubicBezTo>
                  <a:pt x="1873" y="406"/>
                  <a:pt x="1845" y="391"/>
                  <a:pt x="1811" y="384"/>
                </a:cubicBezTo>
                <a:cubicBezTo>
                  <a:pt x="1806" y="387"/>
                  <a:pt x="1804" y="393"/>
                  <a:pt x="1803" y="400"/>
                </a:cubicBezTo>
                <a:cubicBezTo>
                  <a:pt x="1793" y="402"/>
                  <a:pt x="1794" y="393"/>
                  <a:pt x="1783" y="396"/>
                </a:cubicBezTo>
                <a:cubicBezTo>
                  <a:pt x="1782" y="385"/>
                  <a:pt x="1789" y="383"/>
                  <a:pt x="1799" y="384"/>
                </a:cubicBezTo>
                <a:cubicBezTo>
                  <a:pt x="1781" y="371"/>
                  <a:pt x="1771" y="399"/>
                  <a:pt x="1747" y="392"/>
                </a:cubicBezTo>
                <a:cubicBezTo>
                  <a:pt x="1747" y="402"/>
                  <a:pt x="1764" y="396"/>
                  <a:pt x="1759" y="412"/>
                </a:cubicBezTo>
                <a:cubicBezTo>
                  <a:pt x="1750" y="411"/>
                  <a:pt x="1744" y="406"/>
                  <a:pt x="1731" y="408"/>
                </a:cubicBezTo>
                <a:cubicBezTo>
                  <a:pt x="1743" y="415"/>
                  <a:pt x="1763" y="420"/>
                  <a:pt x="1755" y="436"/>
                </a:cubicBezTo>
                <a:cubicBezTo>
                  <a:pt x="1774" y="432"/>
                  <a:pt x="1748" y="406"/>
                  <a:pt x="1775" y="408"/>
                </a:cubicBezTo>
                <a:cubicBezTo>
                  <a:pt x="1778" y="411"/>
                  <a:pt x="1785" y="428"/>
                  <a:pt x="1771" y="424"/>
                </a:cubicBezTo>
                <a:cubicBezTo>
                  <a:pt x="1772" y="427"/>
                  <a:pt x="1775" y="428"/>
                  <a:pt x="1775" y="432"/>
                </a:cubicBezTo>
                <a:cubicBezTo>
                  <a:pt x="1790" y="432"/>
                  <a:pt x="1785" y="426"/>
                  <a:pt x="1783" y="416"/>
                </a:cubicBezTo>
                <a:cubicBezTo>
                  <a:pt x="1794" y="421"/>
                  <a:pt x="1802" y="429"/>
                  <a:pt x="1815" y="432"/>
                </a:cubicBezTo>
                <a:cubicBezTo>
                  <a:pt x="1824" y="428"/>
                  <a:pt x="1830" y="420"/>
                  <a:pt x="1831" y="408"/>
                </a:cubicBezTo>
                <a:cubicBezTo>
                  <a:pt x="1841" y="417"/>
                  <a:pt x="1850" y="404"/>
                  <a:pt x="1863" y="404"/>
                </a:cubicBezTo>
                <a:cubicBezTo>
                  <a:pt x="1866" y="416"/>
                  <a:pt x="1855" y="422"/>
                  <a:pt x="1875" y="428"/>
                </a:cubicBezTo>
                <a:cubicBezTo>
                  <a:pt x="1880" y="420"/>
                  <a:pt x="1886" y="412"/>
                  <a:pt x="1903" y="416"/>
                </a:cubicBezTo>
                <a:cubicBezTo>
                  <a:pt x="1902" y="425"/>
                  <a:pt x="1893" y="425"/>
                  <a:pt x="1883" y="424"/>
                </a:cubicBezTo>
                <a:cubicBezTo>
                  <a:pt x="1885" y="433"/>
                  <a:pt x="1904" y="424"/>
                  <a:pt x="1907" y="432"/>
                </a:cubicBezTo>
                <a:cubicBezTo>
                  <a:pt x="1910" y="440"/>
                  <a:pt x="1887" y="440"/>
                  <a:pt x="1899" y="444"/>
                </a:cubicBezTo>
                <a:cubicBezTo>
                  <a:pt x="1889" y="446"/>
                  <a:pt x="1876" y="454"/>
                  <a:pt x="1855" y="456"/>
                </a:cubicBezTo>
                <a:cubicBezTo>
                  <a:pt x="1854" y="471"/>
                  <a:pt x="1878" y="460"/>
                  <a:pt x="1871" y="480"/>
                </a:cubicBezTo>
                <a:cubicBezTo>
                  <a:pt x="1863" y="472"/>
                  <a:pt x="1855" y="471"/>
                  <a:pt x="1843" y="476"/>
                </a:cubicBezTo>
                <a:cubicBezTo>
                  <a:pt x="1844" y="473"/>
                  <a:pt x="1847" y="472"/>
                  <a:pt x="1847" y="468"/>
                </a:cubicBezTo>
                <a:cubicBezTo>
                  <a:pt x="1832" y="472"/>
                  <a:pt x="1831" y="479"/>
                  <a:pt x="1819" y="472"/>
                </a:cubicBezTo>
                <a:cubicBezTo>
                  <a:pt x="1823" y="468"/>
                  <a:pt x="1820" y="457"/>
                  <a:pt x="1831" y="460"/>
                </a:cubicBezTo>
                <a:cubicBezTo>
                  <a:pt x="1829" y="452"/>
                  <a:pt x="1822" y="450"/>
                  <a:pt x="1823" y="440"/>
                </a:cubicBezTo>
                <a:cubicBezTo>
                  <a:pt x="1812" y="445"/>
                  <a:pt x="1803" y="452"/>
                  <a:pt x="1799" y="464"/>
                </a:cubicBezTo>
                <a:cubicBezTo>
                  <a:pt x="1781" y="464"/>
                  <a:pt x="1766" y="449"/>
                  <a:pt x="1755" y="464"/>
                </a:cubicBezTo>
                <a:cubicBezTo>
                  <a:pt x="1754" y="473"/>
                  <a:pt x="1769" y="466"/>
                  <a:pt x="1775" y="468"/>
                </a:cubicBezTo>
                <a:cubicBezTo>
                  <a:pt x="1778" y="484"/>
                  <a:pt x="1760" y="479"/>
                  <a:pt x="1747" y="480"/>
                </a:cubicBezTo>
                <a:cubicBezTo>
                  <a:pt x="1746" y="470"/>
                  <a:pt x="1753" y="468"/>
                  <a:pt x="1755" y="460"/>
                </a:cubicBezTo>
                <a:cubicBezTo>
                  <a:pt x="1745" y="458"/>
                  <a:pt x="1726" y="465"/>
                  <a:pt x="1723" y="456"/>
                </a:cubicBezTo>
                <a:cubicBezTo>
                  <a:pt x="1725" y="469"/>
                  <a:pt x="1710" y="457"/>
                  <a:pt x="1703" y="464"/>
                </a:cubicBezTo>
                <a:cubicBezTo>
                  <a:pt x="1694" y="465"/>
                  <a:pt x="1701" y="450"/>
                  <a:pt x="1699" y="444"/>
                </a:cubicBezTo>
                <a:cubicBezTo>
                  <a:pt x="1688" y="454"/>
                  <a:pt x="1685" y="462"/>
                  <a:pt x="1667" y="472"/>
                </a:cubicBezTo>
                <a:cubicBezTo>
                  <a:pt x="1670" y="476"/>
                  <a:pt x="1681" y="471"/>
                  <a:pt x="1687" y="480"/>
                </a:cubicBezTo>
                <a:cubicBezTo>
                  <a:pt x="1683" y="493"/>
                  <a:pt x="1678" y="483"/>
                  <a:pt x="1671" y="480"/>
                </a:cubicBezTo>
                <a:cubicBezTo>
                  <a:pt x="1671" y="502"/>
                  <a:pt x="1728" y="490"/>
                  <a:pt x="1723" y="484"/>
                </a:cubicBezTo>
                <a:cubicBezTo>
                  <a:pt x="1743" y="493"/>
                  <a:pt x="1793" y="489"/>
                  <a:pt x="1835" y="480"/>
                </a:cubicBezTo>
                <a:cubicBezTo>
                  <a:pt x="1837" y="483"/>
                  <a:pt x="1839" y="486"/>
                  <a:pt x="1839" y="492"/>
                </a:cubicBezTo>
                <a:cubicBezTo>
                  <a:pt x="1844" y="484"/>
                  <a:pt x="1851" y="481"/>
                  <a:pt x="1851" y="496"/>
                </a:cubicBezTo>
                <a:cubicBezTo>
                  <a:pt x="1866" y="468"/>
                  <a:pt x="1926" y="520"/>
                  <a:pt x="1943" y="480"/>
                </a:cubicBezTo>
                <a:cubicBezTo>
                  <a:pt x="1952" y="481"/>
                  <a:pt x="1960" y="484"/>
                  <a:pt x="1963" y="492"/>
                </a:cubicBezTo>
                <a:cubicBezTo>
                  <a:pt x="1965" y="484"/>
                  <a:pt x="1986" y="479"/>
                  <a:pt x="1975" y="492"/>
                </a:cubicBezTo>
                <a:cubicBezTo>
                  <a:pt x="1990" y="495"/>
                  <a:pt x="1989" y="482"/>
                  <a:pt x="1999" y="480"/>
                </a:cubicBezTo>
                <a:cubicBezTo>
                  <a:pt x="1997" y="472"/>
                  <a:pt x="1983" y="477"/>
                  <a:pt x="1987" y="464"/>
                </a:cubicBezTo>
                <a:cubicBezTo>
                  <a:pt x="1992" y="467"/>
                  <a:pt x="1998" y="469"/>
                  <a:pt x="2007" y="468"/>
                </a:cubicBezTo>
                <a:cubicBezTo>
                  <a:pt x="2017" y="492"/>
                  <a:pt x="2012" y="486"/>
                  <a:pt x="2019" y="508"/>
                </a:cubicBezTo>
                <a:cubicBezTo>
                  <a:pt x="2003" y="490"/>
                  <a:pt x="1982" y="521"/>
                  <a:pt x="1959" y="508"/>
                </a:cubicBezTo>
                <a:cubicBezTo>
                  <a:pt x="1961" y="505"/>
                  <a:pt x="1963" y="502"/>
                  <a:pt x="1963" y="496"/>
                </a:cubicBezTo>
                <a:cubicBezTo>
                  <a:pt x="1939" y="502"/>
                  <a:pt x="1921" y="513"/>
                  <a:pt x="1891" y="512"/>
                </a:cubicBezTo>
                <a:cubicBezTo>
                  <a:pt x="1890" y="505"/>
                  <a:pt x="1894" y="504"/>
                  <a:pt x="1899" y="504"/>
                </a:cubicBezTo>
                <a:cubicBezTo>
                  <a:pt x="1882" y="490"/>
                  <a:pt x="1890" y="516"/>
                  <a:pt x="1891" y="528"/>
                </a:cubicBezTo>
                <a:cubicBezTo>
                  <a:pt x="1878" y="523"/>
                  <a:pt x="1892" y="515"/>
                  <a:pt x="1875" y="512"/>
                </a:cubicBezTo>
                <a:cubicBezTo>
                  <a:pt x="1863" y="515"/>
                  <a:pt x="1879" y="521"/>
                  <a:pt x="1875" y="528"/>
                </a:cubicBezTo>
                <a:cubicBezTo>
                  <a:pt x="1872" y="525"/>
                  <a:pt x="1855" y="518"/>
                  <a:pt x="1859" y="532"/>
                </a:cubicBezTo>
                <a:cubicBezTo>
                  <a:pt x="1853" y="525"/>
                  <a:pt x="1841" y="524"/>
                  <a:pt x="1839" y="512"/>
                </a:cubicBezTo>
                <a:cubicBezTo>
                  <a:pt x="1817" y="521"/>
                  <a:pt x="1792" y="526"/>
                  <a:pt x="1779" y="544"/>
                </a:cubicBezTo>
                <a:cubicBezTo>
                  <a:pt x="1768" y="538"/>
                  <a:pt x="1790" y="531"/>
                  <a:pt x="1791" y="524"/>
                </a:cubicBezTo>
                <a:cubicBezTo>
                  <a:pt x="1770" y="524"/>
                  <a:pt x="1773" y="512"/>
                  <a:pt x="1747" y="520"/>
                </a:cubicBezTo>
                <a:cubicBezTo>
                  <a:pt x="1747" y="535"/>
                  <a:pt x="1751" y="531"/>
                  <a:pt x="1747" y="544"/>
                </a:cubicBezTo>
                <a:cubicBezTo>
                  <a:pt x="1740" y="552"/>
                  <a:pt x="1714" y="541"/>
                  <a:pt x="1715" y="556"/>
                </a:cubicBezTo>
                <a:cubicBezTo>
                  <a:pt x="1699" y="541"/>
                  <a:pt x="1693" y="557"/>
                  <a:pt x="1679" y="564"/>
                </a:cubicBezTo>
                <a:cubicBezTo>
                  <a:pt x="1669" y="564"/>
                  <a:pt x="1678" y="551"/>
                  <a:pt x="1683" y="552"/>
                </a:cubicBezTo>
                <a:cubicBezTo>
                  <a:pt x="1661" y="535"/>
                  <a:pt x="1622" y="539"/>
                  <a:pt x="1603" y="552"/>
                </a:cubicBezTo>
                <a:cubicBezTo>
                  <a:pt x="1605" y="556"/>
                  <a:pt x="1607" y="559"/>
                  <a:pt x="1611" y="560"/>
                </a:cubicBezTo>
                <a:cubicBezTo>
                  <a:pt x="1608" y="565"/>
                  <a:pt x="1602" y="567"/>
                  <a:pt x="1595" y="568"/>
                </a:cubicBezTo>
                <a:cubicBezTo>
                  <a:pt x="1587" y="558"/>
                  <a:pt x="1604" y="550"/>
                  <a:pt x="1607" y="540"/>
                </a:cubicBezTo>
                <a:cubicBezTo>
                  <a:pt x="1593" y="521"/>
                  <a:pt x="1569" y="542"/>
                  <a:pt x="1547" y="540"/>
                </a:cubicBezTo>
                <a:cubicBezTo>
                  <a:pt x="1548" y="537"/>
                  <a:pt x="1551" y="536"/>
                  <a:pt x="1551" y="532"/>
                </a:cubicBezTo>
                <a:cubicBezTo>
                  <a:pt x="1543" y="532"/>
                  <a:pt x="1535" y="532"/>
                  <a:pt x="1527" y="532"/>
                </a:cubicBezTo>
                <a:cubicBezTo>
                  <a:pt x="1550" y="544"/>
                  <a:pt x="1522" y="555"/>
                  <a:pt x="1511" y="564"/>
                </a:cubicBezTo>
                <a:cubicBezTo>
                  <a:pt x="1503" y="562"/>
                  <a:pt x="1503" y="558"/>
                  <a:pt x="1507" y="552"/>
                </a:cubicBezTo>
                <a:cubicBezTo>
                  <a:pt x="1497" y="557"/>
                  <a:pt x="1480" y="558"/>
                  <a:pt x="1491" y="544"/>
                </a:cubicBezTo>
                <a:cubicBezTo>
                  <a:pt x="1476" y="542"/>
                  <a:pt x="1477" y="556"/>
                  <a:pt x="1471" y="564"/>
                </a:cubicBezTo>
                <a:cubicBezTo>
                  <a:pt x="1433" y="564"/>
                  <a:pt x="1409" y="594"/>
                  <a:pt x="1387" y="568"/>
                </a:cubicBezTo>
                <a:cubicBezTo>
                  <a:pt x="1395" y="558"/>
                  <a:pt x="1402" y="576"/>
                  <a:pt x="1395" y="556"/>
                </a:cubicBezTo>
                <a:cubicBezTo>
                  <a:pt x="1410" y="557"/>
                  <a:pt x="1414" y="546"/>
                  <a:pt x="1427" y="544"/>
                </a:cubicBezTo>
                <a:cubicBezTo>
                  <a:pt x="1398" y="542"/>
                  <a:pt x="1371" y="552"/>
                  <a:pt x="1343" y="560"/>
                </a:cubicBezTo>
                <a:cubicBezTo>
                  <a:pt x="1343" y="556"/>
                  <a:pt x="1343" y="552"/>
                  <a:pt x="1343" y="548"/>
                </a:cubicBezTo>
                <a:cubicBezTo>
                  <a:pt x="1329" y="550"/>
                  <a:pt x="1312" y="549"/>
                  <a:pt x="1307" y="560"/>
                </a:cubicBezTo>
                <a:cubicBezTo>
                  <a:pt x="1324" y="559"/>
                  <a:pt x="1346" y="570"/>
                  <a:pt x="1371" y="564"/>
                </a:cubicBezTo>
                <a:cubicBezTo>
                  <a:pt x="1365" y="576"/>
                  <a:pt x="1343" y="570"/>
                  <a:pt x="1343" y="588"/>
                </a:cubicBezTo>
                <a:cubicBezTo>
                  <a:pt x="1331" y="585"/>
                  <a:pt x="1347" y="579"/>
                  <a:pt x="1343" y="572"/>
                </a:cubicBezTo>
                <a:cubicBezTo>
                  <a:pt x="1330" y="581"/>
                  <a:pt x="1325" y="577"/>
                  <a:pt x="1311" y="580"/>
                </a:cubicBezTo>
                <a:cubicBezTo>
                  <a:pt x="1310" y="569"/>
                  <a:pt x="1300" y="564"/>
                  <a:pt x="1303" y="540"/>
                </a:cubicBezTo>
                <a:cubicBezTo>
                  <a:pt x="1294" y="559"/>
                  <a:pt x="1255" y="548"/>
                  <a:pt x="1263" y="584"/>
                </a:cubicBezTo>
                <a:cubicBezTo>
                  <a:pt x="1206" y="579"/>
                  <a:pt x="1159" y="585"/>
                  <a:pt x="1095" y="580"/>
                </a:cubicBezTo>
                <a:cubicBezTo>
                  <a:pt x="1091" y="602"/>
                  <a:pt x="1060" y="595"/>
                  <a:pt x="1035" y="596"/>
                </a:cubicBezTo>
                <a:cubicBezTo>
                  <a:pt x="1036" y="610"/>
                  <a:pt x="1019" y="614"/>
                  <a:pt x="995" y="612"/>
                </a:cubicBezTo>
                <a:cubicBezTo>
                  <a:pt x="995" y="601"/>
                  <a:pt x="1014" y="602"/>
                  <a:pt x="1019" y="608"/>
                </a:cubicBezTo>
                <a:cubicBezTo>
                  <a:pt x="1002" y="585"/>
                  <a:pt x="981" y="614"/>
                  <a:pt x="955" y="616"/>
                </a:cubicBezTo>
                <a:cubicBezTo>
                  <a:pt x="930" y="618"/>
                  <a:pt x="898" y="597"/>
                  <a:pt x="879" y="620"/>
                </a:cubicBezTo>
                <a:cubicBezTo>
                  <a:pt x="848" y="610"/>
                  <a:pt x="794" y="623"/>
                  <a:pt x="763" y="612"/>
                </a:cubicBezTo>
                <a:cubicBezTo>
                  <a:pt x="761" y="621"/>
                  <a:pt x="769" y="620"/>
                  <a:pt x="775" y="620"/>
                </a:cubicBezTo>
                <a:cubicBezTo>
                  <a:pt x="724" y="638"/>
                  <a:pt x="678" y="608"/>
                  <a:pt x="631" y="636"/>
                </a:cubicBezTo>
                <a:cubicBezTo>
                  <a:pt x="620" y="637"/>
                  <a:pt x="621" y="625"/>
                  <a:pt x="615" y="620"/>
                </a:cubicBezTo>
                <a:cubicBezTo>
                  <a:pt x="519" y="638"/>
                  <a:pt x="435" y="611"/>
                  <a:pt x="347" y="604"/>
                </a:cubicBezTo>
                <a:cubicBezTo>
                  <a:pt x="307" y="582"/>
                  <a:pt x="237" y="558"/>
                  <a:pt x="187" y="572"/>
                </a:cubicBezTo>
                <a:cubicBezTo>
                  <a:pt x="198" y="551"/>
                  <a:pt x="172" y="538"/>
                  <a:pt x="143" y="544"/>
                </a:cubicBezTo>
                <a:cubicBezTo>
                  <a:pt x="153" y="537"/>
                  <a:pt x="151" y="535"/>
                  <a:pt x="135" y="536"/>
                </a:cubicBezTo>
                <a:cubicBezTo>
                  <a:pt x="134" y="542"/>
                  <a:pt x="139" y="543"/>
                  <a:pt x="139" y="548"/>
                </a:cubicBezTo>
                <a:cubicBezTo>
                  <a:pt x="140" y="558"/>
                  <a:pt x="146" y="543"/>
                  <a:pt x="155" y="548"/>
                </a:cubicBezTo>
                <a:cubicBezTo>
                  <a:pt x="155" y="557"/>
                  <a:pt x="148" y="560"/>
                  <a:pt x="151" y="572"/>
                </a:cubicBezTo>
                <a:cubicBezTo>
                  <a:pt x="138" y="564"/>
                  <a:pt x="136" y="567"/>
                  <a:pt x="127" y="552"/>
                </a:cubicBezTo>
                <a:cubicBezTo>
                  <a:pt x="140" y="544"/>
                  <a:pt x="118" y="533"/>
                  <a:pt x="123" y="516"/>
                </a:cubicBezTo>
                <a:cubicBezTo>
                  <a:pt x="113" y="513"/>
                  <a:pt x="84" y="504"/>
                  <a:pt x="79" y="484"/>
                </a:cubicBezTo>
                <a:cubicBezTo>
                  <a:pt x="71" y="483"/>
                  <a:pt x="66" y="485"/>
                  <a:pt x="67" y="492"/>
                </a:cubicBezTo>
                <a:cubicBezTo>
                  <a:pt x="58" y="488"/>
                  <a:pt x="54" y="478"/>
                  <a:pt x="55" y="464"/>
                </a:cubicBezTo>
                <a:cubicBezTo>
                  <a:pt x="18" y="453"/>
                  <a:pt x="0" y="368"/>
                  <a:pt x="47" y="344"/>
                </a:cubicBezTo>
                <a:cubicBezTo>
                  <a:pt x="48" y="323"/>
                  <a:pt x="40" y="311"/>
                  <a:pt x="23" y="308"/>
                </a:cubicBezTo>
                <a:cubicBezTo>
                  <a:pt x="26" y="305"/>
                  <a:pt x="29" y="297"/>
                  <a:pt x="23" y="296"/>
                </a:cubicBezTo>
                <a:cubicBezTo>
                  <a:pt x="26" y="281"/>
                  <a:pt x="35" y="298"/>
                  <a:pt x="43" y="288"/>
                </a:cubicBezTo>
                <a:cubicBezTo>
                  <a:pt x="35" y="272"/>
                  <a:pt x="25" y="258"/>
                  <a:pt x="19" y="240"/>
                </a:cubicBezTo>
                <a:cubicBezTo>
                  <a:pt x="26" y="236"/>
                  <a:pt x="26" y="225"/>
                  <a:pt x="35" y="224"/>
                </a:cubicBezTo>
                <a:cubicBezTo>
                  <a:pt x="27" y="203"/>
                  <a:pt x="19" y="193"/>
                  <a:pt x="19" y="172"/>
                </a:cubicBezTo>
                <a:cubicBezTo>
                  <a:pt x="37" y="179"/>
                  <a:pt x="38" y="159"/>
                  <a:pt x="47" y="168"/>
                </a:cubicBezTo>
                <a:cubicBezTo>
                  <a:pt x="53" y="171"/>
                  <a:pt x="53" y="149"/>
                  <a:pt x="47" y="152"/>
                </a:cubicBezTo>
                <a:cubicBezTo>
                  <a:pt x="81" y="156"/>
                  <a:pt x="76" y="114"/>
                  <a:pt x="91" y="120"/>
                </a:cubicBezTo>
                <a:cubicBezTo>
                  <a:pt x="68" y="116"/>
                  <a:pt x="62" y="90"/>
                  <a:pt x="31" y="96"/>
                </a:cubicBezTo>
                <a:cubicBezTo>
                  <a:pt x="6" y="58"/>
                  <a:pt x="37" y="39"/>
                  <a:pt x="43" y="0"/>
                </a:cubicBezTo>
                <a:close/>
                <a:moveTo>
                  <a:pt x="35" y="60"/>
                </a:moveTo>
                <a:cubicBezTo>
                  <a:pt x="38" y="71"/>
                  <a:pt x="29" y="70"/>
                  <a:pt x="31" y="80"/>
                </a:cubicBezTo>
                <a:cubicBezTo>
                  <a:pt x="36" y="80"/>
                  <a:pt x="42" y="80"/>
                  <a:pt x="47" y="80"/>
                </a:cubicBezTo>
                <a:cubicBezTo>
                  <a:pt x="48" y="69"/>
                  <a:pt x="47" y="58"/>
                  <a:pt x="35" y="60"/>
                </a:cubicBezTo>
                <a:close/>
                <a:moveTo>
                  <a:pt x="1571" y="216"/>
                </a:moveTo>
                <a:cubicBezTo>
                  <a:pt x="1584" y="216"/>
                  <a:pt x="1596" y="214"/>
                  <a:pt x="1603" y="208"/>
                </a:cubicBezTo>
                <a:cubicBezTo>
                  <a:pt x="1588" y="210"/>
                  <a:pt x="1590" y="194"/>
                  <a:pt x="1571" y="200"/>
                </a:cubicBezTo>
                <a:cubicBezTo>
                  <a:pt x="1571" y="205"/>
                  <a:pt x="1571" y="211"/>
                  <a:pt x="1571" y="216"/>
                </a:cubicBezTo>
                <a:close/>
                <a:moveTo>
                  <a:pt x="1611" y="228"/>
                </a:moveTo>
                <a:cubicBezTo>
                  <a:pt x="1616" y="206"/>
                  <a:pt x="1620" y="228"/>
                  <a:pt x="1619" y="228"/>
                </a:cubicBezTo>
                <a:cubicBezTo>
                  <a:pt x="1651" y="232"/>
                  <a:pt x="1716" y="221"/>
                  <a:pt x="1735" y="220"/>
                </a:cubicBezTo>
                <a:cubicBezTo>
                  <a:pt x="1728" y="220"/>
                  <a:pt x="1725" y="217"/>
                  <a:pt x="1723" y="212"/>
                </a:cubicBezTo>
                <a:cubicBezTo>
                  <a:pt x="1677" y="224"/>
                  <a:pt x="1648" y="203"/>
                  <a:pt x="1611" y="204"/>
                </a:cubicBezTo>
                <a:cubicBezTo>
                  <a:pt x="1608" y="207"/>
                  <a:pt x="1602" y="226"/>
                  <a:pt x="1611" y="228"/>
                </a:cubicBezTo>
                <a:close/>
                <a:moveTo>
                  <a:pt x="1779" y="220"/>
                </a:moveTo>
                <a:cubicBezTo>
                  <a:pt x="1781" y="202"/>
                  <a:pt x="1756" y="211"/>
                  <a:pt x="1747" y="204"/>
                </a:cubicBezTo>
                <a:cubicBezTo>
                  <a:pt x="1747" y="215"/>
                  <a:pt x="1747" y="225"/>
                  <a:pt x="1747" y="236"/>
                </a:cubicBezTo>
                <a:cubicBezTo>
                  <a:pt x="1757" y="230"/>
                  <a:pt x="1765" y="222"/>
                  <a:pt x="1779" y="220"/>
                </a:cubicBezTo>
                <a:close/>
                <a:moveTo>
                  <a:pt x="2083" y="260"/>
                </a:moveTo>
                <a:cubicBezTo>
                  <a:pt x="2066" y="249"/>
                  <a:pt x="2066" y="266"/>
                  <a:pt x="2055" y="272"/>
                </a:cubicBezTo>
                <a:cubicBezTo>
                  <a:pt x="2020" y="279"/>
                  <a:pt x="1992" y="258"/>
                  <a:pt x="1987" y="284"/>
                </a:cubicBezTo>
                <a:cubicBezTo>
                  <a:pt x="2045" y="288"/>
                  <a:pt x="2068" y="291"/>
                  <a:pt x="2083" y="260"/>
                </a:cubicBezTo>
                <a:close/>
                <a:moveTo>
                  <a:pt x="2187" y="284"/>
                </a:moveTo>
                <a:cubicBezTo>
                  <a:pt x="2210" y="296"/>
                  <a:pt x="2238" y="282"/>
                  <a:pt x="2259" y="280"/>
                </a:cubicBezTo>
                <a:cubicBezTo>
                  <a:pt x="2248" y="267"/>
                  <a:pt x="2253" y="262"/>
                  <a:pt x="2267" y="256"/>
                </a:cubicBezTo>
                <a:cubicBezTo>
                  <a:pt x="2248" y="253"/>
                  <a:pt x="2240" y="263"/>
                  <a:pt x="2227" y="256"/>
                </a:cubicBezTo>
                <a:cubicBezTo>
                  <a:pt x="2224" y="272"/>
                  <a:pt x="2253" y="257"/>
                  <a:pt x="2247" y="276"/>
                </a:cubicBezTo>
                <a:cubicBezTo>
                  <a:pt x="2236" y="283"/>
                  <a:pt x="2203" y="262"/>
                  <a:pt x="2187" y="284"/>
                </a:cubicBezTo>
                <a:close/>
                <a:moveTo>
                  <a:pt x="2083" y="284"/>
                </a:moveTo>
                <a:cubicBezTo>
                  <a:pt x="2091" y="285"/>
                  <a:pt x="2130" y="287"/>
                  <a:pt x="2143" y="280"/>
                </a:cubicBezTo>
                <a:cubicBezTo>
                  <a:pt x="2135" y="276"/>
                  <a:pt x="2137" y="262"/>
                  <a:pt x="2123" y="264"/>
                </a:cubicBezTo>
                <a:cubicBezTo>
                  <a:pt x="2116" y="268"/>
                  <a:pt x="2095" y="279"/>
                  <a:pt x="2087" y="268"/>
                </a:cubicBezTo>
                <a:cubicBezTo>
                  <a:pt x="2090" y="267"/>
                  <a:pt x="2095" y="268"/>
                  <a:pt x="2095" y="264"/>
                </a:cubicBezTo>
                <a:cubicBezTo>
                  <a:pt x="2083" y="262"/>
                  <a:pt x="2082" y="273"/>
                  <a:pt x="2083" y="284"/>
                </a:cubicBezTo>
                <a:close/>
                <a:moveTo>
                  <a:pt x="1799" y="288"/>
                </a:moveTo>
                <a:cubicBezTo>
                  <a:pt x="1834" y="285"/>
                  <a:pt x="1884" y="296"/>
                  <a:pt x="1907" y="280"/>
                </a:cubicBezTo>
                <a:cubicBezTo>
                  <a:pt x="1868" y="280"/>
                  <a:pt x="1831" y="281"/>
                  <a:pt x="1799" y="288"/>
                </a:cubicBezTo>
                <a:close/>
                <a:moveTo>
                  <a:pt x="1851" y="316"/>
                </a:moveTo>
                <a:cubicBezTo>
                  <a:pt x="1868" y="329"/>
                  <a:pt x="1890" y="312"/>
                  <a:pt x="1895" y="300"/>
                </a:cubicBezTo>
                <a:cubicBezTo>
                  <a:pt x="1882" y="302"/>
                  <a:pt x="1881" y="293"/>
                  <a:pt x="1867" y="296"/>
                </a:cubicBezTo>
                <a:cubicBezTo>
                  <a:pt x="1870" y="318"/>
                  <a:pt x="1850" y="303"/>
                  <a:pt x="1851" y="316"/>
                </a:cubicBezTo>
                <a:close/>
                <a:moveTo>
                  <a:pt x="1803" y="340"/>
                </a:moveTo>
                <a:cubicBezTo>
                  <a:pt x="1804" y="331"/>
                  <a:pt x="1817" y="333"/>
                  <a:pt x="1815" y="320"/>
                </a:cubicBezTo>
                <a:cubicBezTo>
                  <a:pt x="1807" y="318"/>
                  <a:pt x="1808" y="309"/>
                  <a:pt x="1795" y="312"/>
                </a:cubicBezTo>
                <a:cubicBezTo>
                  <a:pt x="1791" y="327"/>
                  <a:pt x="1808" y="320"/>
                  <a:pt x="1811" y="328"/>
                </a:cubicBezTo>
                <a:cubicBezTo>
                  <a:pt x="1800" y="322"/>
                  <a:pt x="1793" y="338"/>
                  <a:pt x="1803" y="340"/>
                </a:cubicBezTo>
                <a:close/>
                <a:moveTo>
                  <a:pt x="1715" y="372"/>
                </a:moveTo>
                <a:cubicBezTo>
                  <a:pt x="1715" y="384"/>
                  <a:pt x="1717" y="394"/>
                  <a:pt x="1723" y="400"/>
                </a:cubicBezTo>
                <a:cubicBezTo>
                  <a:pt x="1738" y="391"/>
                  <a:pt x="1761" y="370"/>
                  <a:pt x="1775" y="372"/>
                </a:cubicBezTo>
                <a:cubicBezTo>
                  <a:pt x="1775" y="363"/>
                  <a:pt x="1768" y="360"/>
                  <a:pt x="1771" y="348"/>
                </a:cubicBezTo>
                <a:cubicBezTo>
                  <a:pt x="1744" y="344"/>
                  <a:pt x="1739" y="364"/>
                  <a:pt x="1715" y="372"/>
                </a:cubicBezTo>
                <a:close/>
                <a:moveTo>
                  <a:pt x="1615" y="400"/>
                </a:moveTo>
                <a:cubicBezTo>
                  <a:pt x="1628" y="402"/>
                  <a:pt x="1634" y="397"/>
                  <a:pt x="1643" y="396"/>
                </a:cubicBezTo>
                <a:cubicBezTo>
                  <a:pt x="1646" y="385"/>
                  <a:pt x="1637" y="386"/>
                  <a:pt x="1639" y="376"/>
                </a:cubicBezTo>
                <a:cubicBezTo>
                  <a:pt x="1646" y="375"/>
                  <a:pt x="1659" y="387"/>
                  <a:pt x="1663" y="376"/>
                </a:cubicBezTo>
                <a:cubicBezTo>
                  <a:pt x="1653" y="368"/>
                  <a:pt x="1631" y="373"/>
                  <a:pt x="1615" y="372"/>
                </a:cubicBezTo>
                <a:cubicBezTo>
                  <a:pt x="1619" y="397"/>
                  <a:pt x="1602" y="378"/>
                  <a:pt x="1595" y="388"/>
                </a:cubicBezTo>
                <a:cubicBezTo>
                  <a:pt x="1604" y="389"/>
                  <a:pt x="1614" y="391"/>
                  <a:pt x="1611" y="404"/>
                </a:cubicBezTo>
                <a:cubicBezTo>
                  <a:pt x="1598" y="402"/>
                  <a:pt x="1583" y="403"/>
                  <a:pt x="1587" y="384"/>
                </a:cubicBezTo>
                <a:cubicBezTo>
                  <a:pt x="1576" y="388"/>
                  <a:pt x="1559" y="386"/>
                  <a:pt x="1563" y="404"/>
                </a:cubicBezTo>
                <a:cubicBezTo>
                  <a:pt x="1582" y="408"/>
                  <a:pt x="1557" y="394"/>
                  <a:pt x="1571" y="392"/>
                </a:cubicBezTo>
                <a:cubicBezTo>
                  <a:pt x="1571" y="400"/>
                  <a:pt x="1582" y="397"/>
                  <a:pt x="1579" y="408"/>
                </a:cubicBezTo>
                <a:cubicBezTo>
                  <a:pt x="1570" y="407"/>
                  <a:pt x="1566" y="411"/>
                  <a:pt x="1567" y="420"/>
                </a:cubicBezTo>
                <a:cubicBezTo>
                  <a:pt x="1579" y="424"/>
                  <a:pt x="1591" y="421"/>
                  <a:pt x="1595" y="424"/>
                </a:cubicBezTo>
                <a:cubicBezTo>
                  <a:pt x="1595" y="428"/>
                  <a:pt x="1598" y="429"/>
                  <a:pt x="1599" y="432"/>
                </a:cubicBezTo>
                <a:cubicBezTo>
                  <a:pt x="1592" y="432"/>
                  <a:pt x="1589" y="435"/>
                  <a:pt x="1587" y="440"/>
                </a:cubicBezTo>
                <a:cubicBezTo>
                  <a:pt x="1611" y="435"/>
                  <a:pt x="1610" y="450"/>
                  <a:pt x="1639" y="436"/>
                </a:cubicBezTo>
                <a:cubicBezTo>
                  <a:pt x="1638" y="417"/>
                  <a:pt x="1626" y="409"/>
                  <a:pt x="1615" y="400"/>
                </a:cubicBezTo>
                <a:close/>
                <a:moveTo>
                  <a:pt x="1675" y="420"/>
                </a:moveTo>
                <a:cubicBezTo>
                  <a:pt x="1667" y="427"/>
                  <a:pt x="1670" y="420"/>
                  <a:pt x="1659" y="420"/>
                </a:cubicBezTo>
                <a:cubicBezTo>
                  <a:pt x="1661" y="433"/>
                  <a:pt x="1648" y="431"/>
                  <a:pt x="1647" y="440"/>
                </a:cubicBezTo>
                <a:cubicBezTo>
                  <a:pt x="1678" y="440"/>
                  <a:pt x="1699" y="430"/>
                  <a:pt x="1715" y="416"/>
                </a:cubicBezTo>
                <a:cubicBezTo>
                  <a:pt x="1714" y="403"/>
                  <a:pt x="1703" y="398"/>
                  <a:pt x="1707" y="380"/>
                </a:cubicBezTo>
                <a:cubicBezTo>
                  <a:pt x="1695" y="384"/>
                  <a:pt x="1699" y="404"/>
                  <a:pt x="1679" y="400"/>
                </a:cubicBezTo>
                <a:cubicBezTo>
                  <a:pt x="1671" y="390"/>
                  <a:pt x="1685" y="379"/>
                  <a:pt x="1671" y="380"/>
                </a:cubicBezTo>
                <a:cubicBezTo>
                  <a:pt x="1671" y="396"/>
                  <a:pt x="1665" y="407"/>
                  <a:pt x="1675" y="420"/>
                </a:cubicBezTo>
                <a:close/>
                <a:moveTo>
                  <a:pt x="1831" y="428"/>
                </a:moveTo>
                <a:cubicBezTo>
                  <a:pt x="1837" y="434"/>
                  <a:pt x="1854" y="434"/>
                  <a:pt x="1851" y="420"/>
                </a:cubicBezTo>
                <a:cubicBezTo>
                  <a:pt x="1841" y="419"/>
                  <a:pt x="1834" y="422"/>
                  <a:pt x="1831" y="428"/>
                </a:cubicBezTo>
                <a:close/>
                <a:moveTo>
                  <a:pt x="1639" y="472"/>
                </a:moveTo>
                <a:cubicBezTo>
                  <a:pt x="1645" y="470"/>
                  <a:pt x="1660" y="477"/>
                  <a:pt x="1659" y="468"/>
                </a:cubicBezTo>
                <a:cubicBezTo>
                  <a:pt x="1652" y="466"/>
                  <a:pt x="1660" y="463"/>
                  <a:pt x="1659" y="456"/>
                </a:cubicBezTo>
                <a:cubicBezTo>
                  <a:pt x="1650" y="458"/>
                  <a:pt x="1640" y="461"/>
                  <a:pt x="1639" y="472"/>
                </a:cubicBezTo>
                <a:close/>
                <a:moveTo>
                  <a:pt x="1531" y="476"/>
                </a:moveTo>
                <a:cubicBezTo>
                  <a:pt x="1549" y="485"/>
                  <a:pt x="1579" y="469"/>
                  <a:pt x="1587" y="480"/>
                </a:cubicBezTo>
                <a:cubicBezTo>
                  <a:pt x="1584" y="486"/>
                  <a:pt x="1567" y="479"/>
                  <a:pt x="1571" y="492"/>
                </a:cubicBezTo>
                <a:cubicBezTo>
                  <a:pt x="1579" y="491"/>
                  <a:pt x="1580" y="497"/>
                  <a:pt x="1587" y="496"/>
                </a:cubicBezTo>
                <a:cubicBezTo>
                  <a:pt x="1584" y="479"/>
                  <a:pt x="1610" y="490"/>
                  <a:pt x="1615" y="480"/>
                </a:cubicBezTo>
                <a:cubicBezTo>
                  <a:pt x="1608" y="480"/>
                  <a:pt x="1605" y="477"/>
                  <a:pt x="1603" y="472"/>
                </a:cubicBezTo>
                <a:cubicBezTo>
                  <a:pt x="1609" y="470"/>
                  <a:pt x="1624" y="477"/>
                  <a:pt x="1623" y="468"/>
                </a:cubicBezTo>
                <a:cubicBezTo>
                  <a:pt x="1606" y="456"/>
                  <a:pt x="1554" y="467"/>
                  <a:pt x="1531" y="476"/>
                </a:cubicBezTo>
                <a:close/>
                <a:moveTo>
                  <a:pt x="1631" y="492"/>
                </a:moveTo>
                <a:cubicBezTo>
                  <a:pt x="1633" y="480"/>
                  <a:pt x="1654" y="489"/>
                  <a:pt x="1659" y="480"/>
                </a:cubicBezTo>
                <a:cubicBezTo>
                  <a:pt x="1654" y="473"/>
                  <a:pt x="1617" y="481"/>
                  <a:pt x="1631" y="492"/>
                </a:cubicBezTo>
                <a:close/>
                <a:moveTo>
                  <a:pt x="1671" y="532"/>
                </a:moveTo>
                <a:cubicBezTo>
                  <a:pt x="1670" y="552"/>
                  <a:pt x="1693" y="542"/>
                  <a:pt x="1691" y="528"/>
                </a:cubicBezTo>
                <a:cubicBezTo>
                  <a:pt x="1681" y="526"/>
                  <a:pt x="1682" y="535"/>
                  <a:pt x="1671" y="532"/>
                </a:cubicBezTo>
                <a:close/>
              </a:path>
            </a:pathLst>
          </a:custGeom>
          <a:solidFill>
            <a:schemeClr val="tx1">
              <a:lumMod val="85000"/>
              <a:lumOff val="15000"/>
            </a:schemeClr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pic>
        <p:nvPicPr>
          <p:cNvPr id="22" name="图片 21" descr="图片包含 室内, 鲜花&#10;&#10;已生成高可信度的说明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68252" y="2956557"/>
            <a:ext cx="2600962" cy="390144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6" name="矩形 25"/>
          <p:cNvSpPr/>
          <p:nvPr/>
        </p:nvSpPr>
        <p:spPr>
          <a:xfrm>
            <a:off x="3788984" y="4986775"/>
            <a:ext cx="7604949" cy="37084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我真的太难</a:t>
            </a:r>
            <a:r>
              <a:rPr lang="en-US" altLang="zh-CN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~</a:t>
            </a:r>
            <a:r>
              <a:rPr lang="zh-CN" altLang="en-US" sz="1400" dirty="0">
                <a:solidFill>
                  <a:schemeClr val="bg1"/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1475740" y="553720"/>
            <a:ext cx="4653280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dirty="0"/>
              <a:t>其他同学有话说</a:t>
            </a:r>
          </a:p>
        </p:txBody>
      </p:sp>
      <p:sp>
        <p:nvSpPr>
          <p:cNvPr id="5" name="文本框 4"/>
          <p:cNvSpPr txBox="1"/>
          <p:nvPr/>
        </p:nvSpPr>
        <p:spPr>
          <a:xfrm>
            <a:off x="3802380" y="737870"/>
            <a:ext cx="7640320" cy="311721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dirty="0"/>
              <a:t>编写背包和炼丹部分代码让我重新审视了前后端分离的重要性。通过</a:t>
            </a:r>
            <a:r>
              <a:rPr lang="en-US" altLang="zh-CN" dirty="0"/>
              <a:t>Flask</a:t>
            </a:r>
            <a:r>
              <a:rPr lang="zh-CN" altLang="en-US" dirty="0"/>
              <a:t>框架，我能够搭建起一个后端服务，处理业务逻辑，并提供</a:t>
            </a:r>
            <a:r>
              <a:rPr lang="en-US" altLang="zh-CN" dirty="0"/>
              <a:t>API</a:t>
            </a:r>
            <a:r>
              <a:rPr lang="zh-CN" altLang="en-US" dirty="0"/>
              <a:t>接口供前端调用。这种分离不仅使得代码更加模块化，也提高了开发效率和维护性。在整合前后端的过程中，我遇到了一些挑战，比如确保</a:t>
            </a:r>
            <a:r>
              <a:rPr lang="en-US" altLang="zh-CN" dirty="0"/>
              <a:t>API</a:t>
            </a:r>
            <a:r>
              <a:rPr lang="zh-CN" altLang="en-US" dirty="0"/>
              <a:t>路径的正确性、处理跨域请求问题以及调试前后端数据传输的问题。这些经历教会了我如何细致地检查和测试每一部分的代码，以及如何使用开发者工具来诊断问题。总的来说，这次编码经历不仅加深了我对</a:t>
            </a:r>
            <a:r>
              <a:rPr lang="en-US" altLang="zh-CN" dirty="0"/>
              <a:t>Web</a:t>
            </a:r>
            <a:r>
              <a:rPr lang="zh-CN" altLang="en-US" dirty="0"/>
              <a:t>开发技术的理解，也提升了我的问题解决能力。我感到非常满足，因为我正在一步步构建一个完整的系统，并且看到它按照预期工作。</a:t>
            </a:r>
            <a:endParaRPr lang="en-US" altLang="zh-CN" dirty="0"/>
          </a:p>
          <a:p>
            <a:endParaRPr lang="en-US" altLang="zh-CN" dirty="0"/>
          </a:p>
          <a:p>
            <a:r>
              <a:rPr lang="zh-CN" altLang="en-US" dirty="0"/>
              <a:t>想象一下，如果你是《剑来》游戏里的一位修仙者，那么我就是那位苦练</a:t>
            </a:r>
            <a:r>
              <a:rPr lang="en-US" altLang="zh-CN" dirty="0"/>
              <a:t>“</a:t>
            </a:r>
            <a:r>
              <a:rPr lang="zh-CN" altLang="en-US" dirty="0"/>
              <a:t>文档术</a:t>
            </a:r>
            <a:r>
              <a:rPr lang="en-US" altLang="zh-CN" dirty="0"/>
              <a:t>”</a:t>
            </a:r>
            <a:r>
              <a:rPr lang="zh-CN" altLang="en-US" dirty="0"/>
              <a:t>、</a:t>
            </a:r>
            <a:r>
              <a:rPr lang="en-US" altLang="zh-CN" dirty="0"/>
              <a:t>“PPT</a:t>
            </a:r>
            <a:r>
              <a:rPr lang="zh-CN" altLang="en-US" dirty="0"/>
              <a:t>画符</a:t>
            </a:r>
            <a:r>
              <a:rPr lang="en-US" altLang="zh-CN" dirty="0"/>
              <a:t>”</a:t>
            </a:r>
            <a:r>
              <a:rPr lang="zh-CN" altLang="en-US" dirty="0"/>
              <a:t>与</a:t>
            </a:r>
            <a:r>
              <a:rPr lang="en-US" altLang="zh-CN" dirty="0"/>
              <a:t>“</a:t>
            </a:r>
            <a:r>
              <a:rPr lang="zh-CN" altLang="en-US" dirty="0"/>
              <a:t>图绘神通</a:t>
            </a:r>
            <a:r>
              <a:rPr lang="en-US" altLang="zh-CN" dirty="0"/>
              <a:t>”</a:t>
            </a:r>
            <a:r>
              <a:rPr lang="zh-CN" altLang="en-US" dirty="0"/>
              <a:t>的幕后小菜鸟。在这个奇幻世界里，没有刀光剑影，只有键盘敲击声；没有飞天遁地，只有鼠标滑动。两眼一睁就是干！！！</a:t>
            </a:r>
          </a:p>
          <a:p>
            <a:r>
              <a:rPr lang="zh-CN" altLang="en-US" dirty="0"/>
              <a:t>每次看见软件工程新布置的作业，我就两眼一黑，光是看文字，我就感觉有些阅读障碍，这些字都认识怎末组到一起这么难理解。我初来乍到，感觉难度从地下到了天上，比</a:t>
            </a:r>
            <a:r>
              <a:rPr lang="en-US" altLang="zh-CN" dirty="0"/>
              <a:t>“</a:t>
            </a:r>
            <a:r>
              <a:rPr lang="zh-CN" altLang="en-US" dirty="0"/>
              <a:t>修仙</a:t>
            </a:r>
            <a:r>
              <a:rPr lang="en-US" altLang="zh-CN" dirty="0"/>
              <a:t>”</a:t>
            </a:r>
            <a:r>
              <a:rPr lang="zh-CN" altLang="en-US" dirty="0"/>
              <a:t>还难，从个人作业到结对作业，从现场编程到团队作业，感觉通并快乐着，我知道熬过去了，就是春天。本次编程中，虽然我只发挥了小小的作用，但是依旧希望春天的到来。这次打响十一月革命的第一枪。</a:t>
            </a:r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  <a:p>
            <a:endParaRPr lang="zh-CN" altLang="en-US" dirty="0"/>
          </a:p>
        </p:txBody>
      </p:sp>
      <p:pic>
        <p:nvPicPr>
          <p:cNvPr id="7" name="图片 6"/>
          <p:cNvPicPr/>
          <p:nvPr/>
        </p:nvPicPr>
        <p:blipFill>
          <a:blip r:embed="rId2"/>
          <a:stretch>
            <a:fillRect/>
          </a:stretch>
        </p:blipFill>
        <p:spPr>
          <a:xfrm>
            <a:off x="-572532" y="1364932"/>
            <a:ext cx="5240655" cy="412813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8" descr="http://img.hb.aicdn.com/df35db22854ff45cbc82b55c9fda0aea38b2078a247af-gWtIvp"/>
          <p:cNvPicPr>
            <a:picLocks noChangeAspect="1" noChangeArrowheads="1"/>
          </p:cNvPicPr>
          <p:nvPr/>
        </p:nvPicPr>
        <p:blipFill rotWithShape="1">
          <a:blip r:embed="rId2">
            <a:duotone>
              <a:prstClr val="black"/>
              <a:schemeClr val="accent3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4988"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矩形 6"/>
          <p:cNvSpPr/>
          <p:nvPr/>
        </p:nvSpPr>
        <p:spPr>
          <a:xfrm>
            <a:off x="0" y="0"/>
            <a:ext cx="12165496" cy="6858000"/>
          </a:xfrm>
          <a:prstGeom prst="rect">
            <a:avLst/>
          </a:prstGeom>
          <a:gradFill>
            <a:gsLst>
              <a:gs pos="7000">
                <a:srgbClr val="11161A"/>
              </a:gs>
              <a:gs pos="100000">
                <a:srgbClr val="11161A">
                  <a:alpha val="12000"/>
                </a:srgbClr>
              </a:gs>
            </a:gsLst>
            <a:lin ang="5400000" scaled="1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9" name="文本框 8"/>
          <p:cNvSpPr txBox="1"/>
          <p:nvPr/>
        </p:nvSpPr>
        <p:spPr>
          <a:xfrm>
            <a:off x="3869635" y="2184240"/>
            <a:ext cx="4426226" cy="11068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6600" spc="1000">
                <a:solidFill>
                  <a:srgbClr val="90C3EB"/>
                </a:solidFill>
                <a:latin typeface="禹卫书法行书简体" panose="02000603000000000000" pitchFamily="2" charset="-122"/>
                <a:ea typeface="禹卫书法行书简体" panose="02000603000000000000" pitchFamily="2" charset="-122"/>
              </a:defRPr>
            </a:lvl1pPr>
          </a:lstStyle>
          <a:p>
            <a:pPr algn="l">
              <a:buClrTx/>
              <a:buSzTx/>
              <a:buFontTx/>
            </a:pPr>
            <a:r>
              <a:rPr lang="zh-CN" altLang="en-US" dirty="0">
                <a:solidFill>
                  <a:srgbClr val="90C3EB">
                    <a:alpha val="70000"/>
                  </a:srgbClr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展示完毕</a:t>
            </a:r>
          </a:p>
        </p:txBody>
      </p:sp>
      <p:sp>
        <p:nvSpPr>
          <p:cNvPr id="12" name="矩形 11"/>
          <p:cNvSpPr/>
          <p:nvPr/>
        </p:nvSpPr>
        <p:spPr>
          <a:xfrm>
            <a:off x="3419061" y="6046642"/>
            <a:ext cx="535387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dist"/>
            <a:r>
              <a:rPr lang="zh-CN" altLang="en-US" sz="1400" dirty="0">
                <a:solidFill>
                  <a:srgbClr val="90C3EB">
                    <a:alpha val="53000"/>
                  </a:srgb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江湖从不会宁静，英雄人物也不会间断</a:t>
            </a:r>
          </a:p>
        </p:txBody>
      </p:sp>
      <p:sp>
        <p:nvSpPr>
          <p:cNvPr id="13" name="文本框 12"/>
          <p:cNvSpPr txBox="1"/>
          <p:nvPr/>
        </p:nvSpPr>
        <p:spPr>
          <a:xfrm>
            <a:off x="4346713" y="3436305"/>
            <a:ext cx="3094382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dist"/>
            <a:r>
              <a:rPr lang="en-US" altLang="zh-CN" sz="1100" dirty="0">
                <a:solidFill>
                  <a:srgbClr val="90C3EB"/>
                </a:solidFill>
              </a:rPr>
              <a:t>MOYINGFENG</a:t>
            </a:r>
            <a:endParaRPr lang="zh-CN" altLang="en-US" sz="1100" dirty="0">
              <a:solidFill>
                <a:srgbClr val="90C3EB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2" grpId="0"/>
      <p:bldP spid="1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7493214" y="3806682"/>
            <a:ext cx="4434078" cy="3050887"/>
          </a:xfrm>
          <a:prstGeom prst="rect">
            <a:avLst/>
          </a:prstGeom>
        </p:spPr>
      </p:pic>
      <p:sp>
        <p:nvSpPr>
          <p:cNvPr id="10" name="文本框 9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SpPr txBox="1"/>
          <p:nvPr/>
        </p:nvSpPr>
        <p:spPr>
          <a:xfrm rot="18900000" flipV="1">
            <a:off x="8507671" y="4081117"/>
            <a:ext cx="2507098" cy="2507098"/>
          </a:xfrm>
          <a:prstGeom prst="rect">
            <a:avLst/>
          </a:prstGeom>
          <a:noFill/>
        </p:spPr>
        <p:txBody>
          <a:bodyPr vert="horz" wrap="square" rtlCol="0">
            <a:prstTxWarp prst="textCircle">
              <a:avLst>
                <a:gd name="adj" fmla="val 2827964"/>
              </a:avLst>
            </a:prstTxWarp>
            <a:spAutoFit/>
          </a:bodyPr>
          <a:lstStyle/>
          <a:p>
            <a:pPr algn="dist">
              <a:spcBef>
                <a:spcPts val="0"/>
              </a:spcBef>
              <a:spcAft>
                <a:spcPts val="0"/>
              </a:spcAft>
            </a:pPr>
            <a:r>
              <a:rPr lang="en-US" altLang="zh-CN" cap="all" dirty="0">
                <a:solidFill>
                  <a:srgbClr val="740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I cannot resist. My brown bread will soon be gone. I will go with you</a:t>
            </a:r>
          </a:p>
        </p:txBody>
      </p:sp>
      <p:sp>
        <p:nvSpPr>
          <p:cNvPr id="15" name="文本框 14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SpPr txBox="1"/>
          <p:nvPr/>
        </p:nvSpPr>
        <p:spPr>
          <a:xfrm>
            <a:off x="8533423" y="4611082"/>
            <a:ext cx="1538883" cy="14452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8800" dirty="0">
                <a:solidFill>
                  <a:srgbClr val="C00000"/>
                </a:solidFill>
                <a:latin typeface="电影海报字体" panose="02010600010101010101" pitchFamily="2" charset="-122"/>
                <a:ea typeface="电影海报字体" panose="02010600010101010101" pitchFamily="2" charset="-122"/>
              </a:rPr>
              <a:t>仙</a:t>
            </a:r>
          </a:p>
        </p:txBody>
      </p:sp>
      <p:sp>
        <p:nvSpPr>
          <p:cNvPr id="2" name="e7d195523061f1c0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</a:t>
            </a:r>
            <a:endParaRPr lang="zh-CN" altLang="en-US" sz="100"/>
          </a:p>
        </p:txBody>
      </p:sp>
      <p:pic>
        <p:nvPicPr>
          <p:cNvPr id="3079" name="图片 3078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40640" y="2748915"/>
            <a:ext cx="7621270" cy="4277360"/>
          </a:xfrm>
          <a:prstGeom prst="rect">
            <a:avLst/>
          </a:prstGeom>
        </p:spPr>
      </p:pic>
      <p:sp>
        <p:nvSpPr>
          <p:cNvPr id="14" name="文本框 13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SpPr txBox="1"/>
          <p:nvPr/>
        </p:nvSpPr>
        <p:spPr>
          <a:xfrm>
            <a:off x="9626308" y="3745240"/>
            <a:ext cx="1538883" cy="1445260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r"/>
            <a:r>
              <a:rPr lang="zh-CN" altLang="en-US" sz="8800" dirty="0">
                <a:solidFill>
                  <a:srgbClr val="740000"/>
                </a:solidFill>
                <a:latin typeface="电影海报字体" panose="02010600010101010101" pitchFamily="2" charset="-122"/>
                <a:ea typeface="电影海报字体" panose="02010600010101010101" pitchFamily="2" charset="-122"/>
              </a:rPr>
              <a:t>修</a:t>
            </a:r>
          </a:p>
        </p:txBody>
      </p:sp>
      <p:cxnSp>
        <p:nvCxnSpPr>
          <p:cNvPr id="17" name="Straight Connector 27"/>
          <p:cNvCxnSpPr/>
          <p:nvPr/>
        </p:nvCxnSpPr>
        <p:spPr>
          <a:xfrm>
            <a:off x="11453495" y="62176"/>
            <a:ext cx="6985" cy="734695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22" name="文本框 21"/>
          <p:cNvSpPr txBox="1"/>
          <p:nvPr/>
        </p:nvSpPr>
        <p:spPr>
          <a:xfrm>
            <a:off x="11249660" y="1028065"/>
            <a:ext cx="429260" cy="1129665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zh-CN" altLang="en-US" sz="2800">
                <a:latin typeface="华文隶书" panose="02010800040101010101" charset="-122"/>
                <a:ea typeface="华文隶书" panose="02010800040101010101" charset="-122"/>
              </a:rPr>
              <a:t>分工</a:t>
            </a:r>
          </a:p>
        </p:txBody>
      </p:sp>
      <p:graphicFrame>
        <p:nvGraphicFramePr>
          <p:cNvPr id="4" name="表格 3"/>
          <p:cNvGraphicFramePr/>
          <p:nvPr>
            <p:custDataLst>
              <p:tags r:id="rId2"/>
            </p:custDataLst>
          </p:nvPr>
        </p:nvGraphicFramePr>
        <p:xfrm>
          <a:off x="321310" y="661035"/>
          <a:ext cx="10928985" cy="3010535"/>
        </p:xfrm>
        <a:graphic>
          <a:graphicData uri="http://schemas.openxmlformats.org/drawingml/2006/table">
            <a:tbl>
              <a:tblPr/>
              <a:tblGrid>
                <a:gridCol w="36429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64299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4299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736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/>
                        <a:t>姓名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/>
                        <a:t>分工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/>
                        <a:t>具体任务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林伟宏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组长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负责协调组内工作，帮助前后端等各组员工作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林鑫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后端调度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后端负责人，负责编写后端代码并联系前端工作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木合塔拉提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后端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负责编写后端代码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梁锦盛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后端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负责编写后端代码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许煊宇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前端调度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前端负责人，负责编写并协调前端工作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王文豪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前端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负责编写前端代码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路治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前端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负责编写前端代码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李迦勒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前端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负责编写前端代码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陈家凯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前后端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负责前后端工作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27368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王贺雯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美工 展示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负责素材和展示</a:t>
                      </a:r>
                      <a:r>
                        <a:rPr lang="en-US" altLang="zh-CN" sz="1100"/>
                        <a:t>ppt</a:t>
                      </a:r>
                      <a:r>
                        <a:rPr lang="zh-CN" altLang="en-US" sz="1100"/>
                        <a:t>与博客等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800">
        <p:circle/>
      </p:transition>
    </mc:Choice>
    <mc:Fallback xmlns="">
      <p:transition spd="slow">
        <p:circl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SpPr txBox="1"/>
          <p:nvPr/>
        </p:nvSpPr>
        <p:spPr>
          <a:xfrm>
            <a:off x="2693551" y="5475659"/>
            <a:ext cx="4945499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spcBef>
                <a:spcPts val="0"/>
              </a:spcBef>
              <a:spcAft>
                <a:spcPts val="0"/>
              </a:spcAft>
            </a:pPr>
            <a:r>
              <a:rPr lang="en-US" altLang="zh-CN" sz="1200" cap="all" dirty="0">
                <a:solidFill>
                  <a:srgbClr val="740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I wonder what the world is doing now. </a:t>
            </a:r>
          </a:p>
        </p:txBody>
      </p:sp>
      <p:pic>
        <p:nvPicPr>
          <p:cNvPr id="14" name="图片 13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05850" y="1240056"/>
            <a:ext cx="3486150" cy="2188809"/>
          </a:xfrm>
          <a:prstGeom prst="rect">
            <a:avLst/>
          </a:prstGeom>
        </p:spPr>
      </p:pic>
      <p:grpSp>
        <p:nvGrpSpPr>
          <p:cNvPr id="11" name="组合 10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GrpSpPr/>
          <p:nvPr/>
        </p:nvGrpSpPr>
        <p:grpSpPr>
          <a:xfrm>
            <a:off x="900111" y="3228810"/>
            <a:ext cx="400110" cy="400110"/>
            <a:chOff x="957261" y="3247889"/>
            <a:chExt cx="400110" cy="400110"/>
          </a:xfrm>
        </p:grpSpPr>
        <p:sp>
          <p:nvSpPr>
            <p:cNvPr id="15" name="椭圆 14"/>
            <p:cNvSpPr/>
            <p:nvPr/>
          </p:nvSpPr>
          <p:spPr>
            <a:xfrm>
              <a:off x="1019204" y="3309832"/>
              <a:ext cx="276225" cy="276225"/>
            </a:xfrm>
            <a:prstGeom prst="ellipse">
              <a:avLst/>
            </a:prstGeom>
            <a:solidFill>
              <a:srgbClr val="74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16" name="椭圆 15"/>
            <p:cNvSpPr/>
            <p:nvPr/>
          </p:nvSpPr>
          <p:spPr>
            <a:xfrm>
              <a:off x="957261" y="3247889"/>
              <a:ext cx="400110" cy="400110"/>
            </a:xfrm>
            <a:prstGeom prst="ellipse">
              <a:avLst/>
            </a:prstGeom>
            <a:noFill/>
            <a:ln>
              <a:solidFill>
                <a:srgbClr val="740000"/>
              </a:solidFill>
              <a:prstDash val="lg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</p:grpSp>
      <p:sp>
        <p:nvSpPr>
          <p:cNvPr id="2" name="e7d195523061f1c0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</a:t>
            </a:r>
            <a:endParaRPr lang="zh-CN" altLang="en-US" sz="100"/>
          </a:p>
        </p:txBody>
      </p:sp>
      <p:graphicFrame>
        <p:nvGraphicFramePr>
          <p:cNvPr id="17" name="表格 16"/>
          <p:cNvGraphicFramePr/>
          <p:nvPr/>
        </p:nvGraphicFramePr>
        <p:xfrm>
          <a:off x="551815" y="1626870"/>
          <a:ext cx="9606280" cy="2982584"/>
        </p:xfrm>
        <a:graphic>
          <a:graphicData uri="http://schemas.openxmlformats.org/drawingml/2006/table">
            <a:tbl>
              <a:tblPr/>
              <a:tblGrid>
                <a:gridCol w="24015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40157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40157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2401570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</a:tblGrid>
              <a:tr h="22479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成员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完成任务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遇到的问题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1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解决方法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林伟宏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组织会议、分配任务、检查</a:t>
                      </a:r>
                      <a:r>
                        <a:rPr lang="en-US" altLang="zh-CN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bug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汇总代码，查看效果，指出</a:t>
                      </a:r>
                      <a:r>
                        <a:rPr lang="en-US" altLang="zh-CN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bug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分配下次任务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林鑫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注册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无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休息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木合塔拉提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功法计算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暂无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暂无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梁锦盛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背包系统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无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休息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陈家凯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功法界面 、 设置页面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少一个返回按钮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增加按钮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路治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修炼界面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图片非常多，路径的部署等较为麻烦，还有图片的大小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上网搜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李迦勒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拜师页面制作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页面布局不知如何预览，图片文件添加路径不统一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和小组成员讨论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王文豪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登录页面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无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休息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22479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许煊宇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副本页面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副本页面不固定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借助</a:t>
                      </a:r>
                      <a:r>
                        <a:rPr lang="en-US" altLang="zh-CN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AIGC</a:t>
                      </a: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调整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92430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王贺雯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做答辩</a:t>
                      </a:r>
                      <a:r>
                        <a:rPr lang="en-US" altLang="zh-CN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ppt</a:t>
                      </a: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、做助燃图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符合游戏的素材难找，且第一次画助燃图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在</a:t>
                      </a:r>
                      <a:r>
                        <a:rPr lang="en-US" altLang="zh-CN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csdn</a:t>
                      </a:r>
                      <a:r>
                        <a:rPr lang="zh-CN" altLang="en-US" sz="1100" b="0" i="0">
                          <a:solidFill>
                            <a:srgbClr val="333333"/>
                          </a:solidFill>
                          <a:latin typeface="Open Sans"/>
                          <a:ea typeface="Open Sans"/>
                        </a:rPr>
                        <a:t>上学习如何画助燃图</a:t>
                      </a:r>
                    </a:p>
                  </a:txBody>
                  <a:tcPr marL="62230" marR="62230" marT="28892" marB="28892" anchor="ctr">
                    <a:lnL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L>
                    <a:lnR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R>
                    <a:lnT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T>
                    <a:lnB w="5080" cap="flat" cmpd="sng">
                      <a:solidFill>
                        <a:srgbClr val="DFE2E5"/>
                      </a:solidFill>
                      <a:prstDash val="solid"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8" name="文本框 17"/>
          <p:cNvSpPr txBox="1"/>
          <p:nvPr/>
        </p:nvSpPr>
        <p:spPr>
          <a:xfrm>
            <a:off x="474345" y="332740"/>
            <a:ext cx="3606165" cy="3683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/>
              <a:t>任务分配及进度</a:t>
            </a:r>
            <a:r>
              <a:rPr lang="en-US" altLang="zh-CN"/>
              <a:t>1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400">
        <p14:doors dir="vert"/>
      </p:transition>
    </mc:Choice>
    <mc:Fallback xmlns=""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文本框 13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SpPr txBox="1"/>
          <p:nvPr/>
        </p:nvSpPr>
        <p:spPr>
          <a:xfrm>
            <a:off x="4512826" y="5618265"/>
            <a:ext cx="4945499" cy="276999"/>
          </a:xfrm>
          <a:prstGeom prst="rect">
            <a:avLst/>
          </a:prstGeom>
          <a:noFill/>
        </p:spPr>
        <p:txBody>
          <a:bodyPr vert="horz" wrap="square" rtlCol="0">
            <a:spAutoFit/>
          </a:bodyPr>
          <a:lstStyle/>
          <a:p>
            <a:pPr algn="dist">
              <a:spcBef>
                <a:spcPts val="0"/>
              </a:spcBef>
              <a:spcAft>
                <a:spcPts val="0"/>
              </a:spcAft>
            </a:pPr>
            <a:r>
              <a:rPr lang="en-US" altLang="zh-CN" sz="1200" cap="all" dirty="0">
                <a:solidFill>
                  <a:srgbClr val="740000"/>
                </a:solidFill>
                <a:latin typeface="方正苏新诗柳楷简体" panose="02000000000000000000" pitchFamily="2" charset="-122"/>
                <a:ea typeface="方正苏新诗柳楷简体" panose="02000000000000000000" pitchFamily="2" charset="-122"/>
              </a:rPr>
              <a:t>I wonder what the world is doing now. </a:t>
            </a:r>
          </a:p>
        </p:txBody>
      </p:sp>
      <p:sp>
        <p:nvSpPr>
          <p:cNvPr id="2" name="e7d195523061f1c0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</a:t>
            </a:r>
            <a:endParaRPr lang="zh-CN" altLang="en-US" sz="100"/>
          </a:p>
        </p:txBody>
      </p:sp>
      <p:graphicFrame>
        <p:nvGraphicFramePr>
          <p:cNvPr id="12" name="表格 11"/>
          <p:cNvGraphicFramePr/>
          <p:nvPr>
            <p:custDataLst>
              <p:tags r:id="rId1"/>
            </p:custDataLst>
          </p:nvPr>
        </p:nvGraphicFramePr>
        <p:xfrm>
          <a:off x="661035" y="1319530"/>
          <a:ext cx="10677525" cy="3345815"/>
        </p:xfrm>
        <a:graphic>
          <a:graphicData uri="http://schemas.openxmlformats.org/drawingml/2006/table">
            <a:tbl>
              <a:tblPr>
                <a:tableStyleId>{B301B821-A1FF-4177-AEE7-76D212191A09}</a:tableStyleId>
              </a:tblPr>
              <a:tblGrid>
                <a:gridCol w="355917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5917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41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name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work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next day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许煊宇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副本内容添加优化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副本页面</a:t>
                      </a:r>
                      <a:r>
                        <a:rPr lang="en-US" altLang="zh-CN" sz="1100"/>
                        <a:t>,</a:t>
                      </a:r>
                      <a:r>
                        <a:rPr lang="zh-CN" altLang="en-US" sz="1100"/>
                        <a:t>剧情优化 跳转主玩法</a:t>
                      </a:r>
                      <a:r>
                        <a:rPr lang="en-US" altLang="zh-CN" sz="1100"/>
                        <a:t>home</a:t>
                      </a:r>
                      <a:r>
                        <a:rPr lang="zh-CN" altLang="en-US" sz="1100"/>
                        <a:t>页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木合塔拉提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后端 功法计算逻辑 战力逻辑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功法修炼相关内容 战力计算相关内容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王文豪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登录主页逻辑修改 点数分配</a:t>
                      </a:r>
                      <a:r>
                        <a:rPr lang="en-US" altLang="zh-CN" sz="1100"/>
                        <a:t>bug</a:t>
                      </a:r>
                      <a:r>
                        <a:rPr lang="zh-CN" altLang="en-US" sz="1100"/>
                        <a:t>修复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页面优化测试 </a:t>
                      </a:r>
                      <a:r>
                        <a:rPr lang="en-US" altLang="zh-CN" sz="1100"/>
                        <a:t>bug</a:t>
                      </a:r>
                      <a:r>
                        <a:rPr lang="zh-CN" altLang="en-US" sz="1100"/>
                        <a:t>修改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林鑫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后端实现登录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主玩法</a:t>
                      </a:r>
                      <a:r>
                        <a:rPr lang="en-US" altLang="zh-CN" sz="1100"/>
                        <a:t>ai</a:t>
                      </a:r>
                      <a:r>
                        <a:rPr lang="zh-CN" altLang="en-US" sz="1100"/>
                        <a:t>实现 拜师</a:t>
                      </a:r>
                      <a:r>
                        <a:rPr lang="en-US" altLang="zh-CN" sz="1100"/>
                        <a:t>ai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路治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添加模块跳转按钮 背包优化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完善背包页面 优化装备逻辑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李迦勒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板块页面</a:t>
                      </a:r>
                      <a:r>
                        <a:rPr lang="en-US" altLang="zh-CN" sz="1100"/>
                        <a:t>ui</a:t>
                      </a:r>
                      <a:r>
                        <a:rPr lang="zh-CN" altLang="en-US" sz="1100"/>
                        <a:t>优化 页面跳转弹窗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拜师界面接口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陈家凯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新增设置界面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协助前端同学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梁锦盛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炼丹系统初步构建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完善背包系统与前端联系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林伟宏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组织会议、监督进度、指出</a:t>
                      </a:r>
                      <a:r>
                        <a:rPr lang="en-US" altLang="zh-CN" sz="1100"/>
                        <a:t>bug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组织会议、解决组员问题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  <a:tr h="30416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王贺雯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设计</a:t>
                      </a:r>
                      <a:r>
                        <a:rPr lang="en-US" altLang="zh-CN" sz="1100"/>
                        <a:t>ppt</a:t>
                      </a:r>
                      <a:r>
                        <a:rPr lang="zh-CN" altLang="en-US" sz="1100"/>
                        <a:t>，并撰写博客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搜集信息、答辩</a:t>
                      </a:r>
                      <a:r>
                        <a:rPr lang="en-US" altLang="zh-CN" sz="1100"/>
                        <a:t>ppt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10"/>
                  </a:ext>
                </a:extLst>
              </a:tr>
            </a:tbl>
          </a:graphicData>
        </a:graphic>
      </p:graphicFrame>
      <p:sp>
        <p:nvSpPr>
          <p:cNvPr id="13" name="文本框 12"/>
          <p:cNvSpPr txBox="1"/>
          <p:nvPr/>
        </p:nvSpPr>
        <p:spPr>
          <a:xfrm>
            <a:off x="774065" y="384810"/>
            <a:ext cx="3397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完成进度及分配</a:t>
            </a:r>
            <a:r>
              <a:rPr lang="en-US" altLang="zh-CN" sz="2400"/>
              <a:t>2</a:t>
            </a:r>
          </a:p>
        </p:txBody>
      </p:sp>
      <p:pic>
        <p:nvPicPr>
          <p:cNvPr id="3074" name="Picture 2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3184" y="2549269"/>
            <a:ext cx="4822616" cy="43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>
        <p14:ferris dir="l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9" name="图片 3078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6076"/>
            <a:ext cx="6303810" cy="2773920"/>
          </a:xfrm>
          <a:prstGeom prst="rect">
            <a:avLst/>
          </a:prstGeom>
        </p:spPr>
      </p:pic>
      <p:pic>
        <p:nvPicPr>
          <p:cNvPr id="3074" name="Picture 2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6F6F6"/>
              </a:clrFrom>
              <a:clrTo>
                <a:srgbClr val="F6F6F6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flipH="1">
            <a:off x="7293184" y="2549269"/>
            <a:ext cx="4822616" cy="43087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e7d195523061f1c0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 hidden="1"/>
          <p:cNvSpPr txBox="1"/>
          <p:nvPr/>
        </p:nvSpPr>
        <p:spPr>
          <a:xfrm>
            <a:off x="-355600" y="1803400"/>
            <a:ext cx="262251" cy="1016000"/>
          </a:xfrm>
          <a:prstGeom prst="rect">
            <a:avLst/>
          </a:prstGeom>
          <a:noFill/>
        </p:spPr>
        <p:txBody>
          <a:bodyPr vert="wordArtVert" rtlCol="0">
            <a:spAutoFit/>
          </a:bodyPr>
          <a:lstStyle/>
          <a:p>
            <a:r>
              <a:rPr lang="en-US" altLang="zh-CN" sz="100"/>
              <a:t>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</a:t>
            </a:r>
            <a:endParaRPr lang="zh-CN" altLang="en-US" sz="100"/>
          </a:p>
        </p:txBody>
      </p:sp>
      <p:graphicFrame>
        <p:nvGraphicFramePr>
          <p:cNvPr id="4" name="表格 3"/>
          <p:cNvGraphicFramePr/>
          <p:nvPr>
            <p:custDataLst>
              <p:tags r:id="rId1"/>
            </p:custDataLst>
          </p:nvPr>
        </p:nvGraphicFramePr>
        <p:xfrm>
          <a:off x="653415" y="1397000"/>
          <a:ext cx="10685145" cy="3257550"/>
        </p:xfrm>
        <a:graphic>
          <a:graphicData uri="http://schemas.openxmlformats.org/drawingml/2006/table">
            <a:tbl>
              <a:tblPr>
                <a:tableStyleId>{0E3FDE45-AF77-4B5C-9715-49D594BDF05E}</a:tableStyleId>
              </a:tblPr>
              <a:tblGrid>
                <a:gridCol w="356171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56171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56171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2575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name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today work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en-US" altLang="zh-CN" sz="1100"/>
                        <a:t>next work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许煊宇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副本页面</a:t>
                      </a:r>
                      <a:r>
                        <a:rPr lang="en-US" altLang="zh-CN" sz="1100"/>
                        <a:t>,</a:t>
                      </a:r>
                      <a:r>
                        <a:rPr lang="zh-CN" altLang="en-US" sz="1100"/>
                        <a:t>剧情优化 跳转主玩法</a:t>
                      </a:r>
                      <a:r>
                        <a:rPr lang="en-US" altLang="zh-CN" sz="1100"/>
                        <a:t>home</a:t>
                      </a:r>
                      <a:r>
                        <a:rPr lang="zh-CN" altLang="en-US" sz="1100"/>
                        <a:t>页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经验条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木合塔拉提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功法修炼相关内容 战力计算相关内容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优化 工作收尾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王文豪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页面优化测试 </a:t>
                      </a:r>
                      <a:r>
                        <a:rPr lang="en-US" altLang="zh-CN" sz="1100"/>
                        <a:t>bug</a:t>
                      </a:r>
                      <a:r>
                        <a:rPr lang="zh-CN" altLang="en-US" sz="1100"/>
                        <a:t>修改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优化 工作收尾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林鑫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主玩法</a:t>
                      </a:r>
                      <a:r>
                        <a:rPr lang="en-US" altLang="zh-CN" sz="1100"/>
                        <a:t>ai</a:t>
                      </a:r>
                      <a:r>
                        <a:rPr lang="zh-CN" altLang="en-US" sz="1100"/>
                        <a:t>实现 拜师</a:t>
                      </a:r>
                      <a:r>
                        <a:rPr lang="en-US" altLang="zh-CN" sz="1100"/>
                        <a:t>ai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跳转完善 六维显示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路治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完善背包页面 优化装备逻辑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优化 工作收尾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李迦勒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拜师界面接口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优化 工作收尾陈家凯陈家凯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陈家凯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协助前端同学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小模块只需要返回 页面比例协调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梁锦盛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完善背包系统与前端联系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优化 工作收尾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8"/>
                  </a:ext>
                </a:extLst>
              </a:tr>
              <a:tr h="325755"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王贺雯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作</a:t>
                      </a:r>
                      <a:r>
                        <a:rPr lang="en-US" altLang="zh-CN" sz="1100"/>
                        <a:t>ppt </a:t>
                      </a:r>
                      <a:r>
                        <a:rPr lang="zh-CN" altLang="en-US" sz="1100"/>
                        <a:t>、剪辑</a:t>
                      </a:r>
                      <a:r>
                        <a:rPr lang="en-US" altLang="zh-CN" sz="1100"/>
                        <a:t>vlog</a:t>
                      </a:r>
                    </a:p>
                  </a:txBody>
                  <a:tcPr marL="62230" marR="62230" marT="28892" marB="28892" anchor="ctr"/>
                </a:tc>
                <a:tc>
                  <a:txBody>
                    <a:bodyPr/>
                    <a:lstStyle/>
                    <a:p>
                      <a:pPr marL="0" indent="0">
                        <a:spcBef>
                          <a:spcPct val="0"/>
                        </a:spcBef>
                        <a:spcAft>
                          <a:spcPct val="0"/>
                        </a:spcAft>
                      </a:pPr>
                      <a:r>
                        <a:rPr lang="zh-CN" altLang="en-US" sz="1100"/>
                        <a:t>博客编写</a:t>
                      </a:r>
                    </a:p>
                  </a:txBody>
                  <a:tcPr marL="62230" marR="62230" marT="28892" marB="28892" anchor="ctr"/>
                </a:tc>
                <a:extLst>
                  <a:ext uri="{0D108BD9-81ED-4DB2-BD59-A6C34878D82A}">
                    <a16:rowId xmlns:a16="http://schemas.microsoft.com/office/drawing/2014/main" val="10009"/>
                  </a:ext>
                </a:extLst>
              </a:tr>
            </a:tbl>
          </a:graphicData>
        </a:graphic>
      </p:graphicFrame>
      <p:sp>
        <p:nvSpPr>
          <p:cNvPr id="5" name="文本框 4"/>
          <p:cNvSpPr txBox="1"/>
          <p:nvPr/>
        </p:nvSpPr>
        <p:spPr>
          <a:xfrm>
            <a:off x="415925" y="526415"/>
            <a:ext cx="4921885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/>
              <a:t>任务分配及进度</a:t>
            </a:r>
            <a:r>
              <a:rPr lang="en-US" altLang="zh-CN" sz="2400"/>
              <a:t>3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split orient="vert"/>
      </p:transition>
    </mc:Choice>
    <mc:Fallback xmlns="">
      <p:transition spd="slow">
        <p:split orient="vert"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图片 17" descr="e7d195523061f1c0092ce48a5fc95870a0687ac45bc8b2caB227BFDC40F9DB2B7A559DE97B8BDC6E716585DDCE188C7BF488BAA08C98985C74A3E1B5E305210FABE6A8AE2A6A8AB67019A6860E9B7AF5090AFD7F6BE7AEE95619C77DCDDFD086365F9265F217D47915965B223AD5810E9DE30DCF4D01D96F11D6B9D412B34D4F30805A0681BB628D5CBBAEEFD91BB86175B5557592B9A63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6304" y="1928467"/>
            <a:ext cx="5384662" cy="4718714"/>
          </a:xfrm>
          <a:prstGeom prst="rect">
            <a:avLst/>
          </a:prstGeom>
        </p:spPr>
      </p:pic>
      <p:grpSp>
        <p:nvGrpSpPr>
          <p:cNvPr id="3" name="组合 2" descr="e7d195523061f1c0092ce48a5fc95870a0687ac45bc8b2caB227BFDC40F9DB2B7A559DE97B8BDC6E716585DDCE188C7BF488BAA08C98985C74A3E1B5E305210FABE6A8AE2A6A8AB67019A6860E9B7AF5090AFD7F6BE7AEE95619C77DCDDFD086365F9265F217D47915965B223AD5810E9DE30DCF4D01D96F11D6B9D412B34D4F30805A0681BB628D5CBBAEEFD91BB86175B5557592B9A634"/>
          <p:cNvGrpSpPr/>
          <p:nvPr/>
        </p:nvGrpSpPr>
        <p:grpSpPr>
          <a:xfrm>
            <a:off x="3173194" y="441325"/>
            <a:ext cx="5845612" cy="771525"/>
            <a:chOff x="3173194" y="441325"/>
            <a:chExt cx="5845612" cy="771525"/>
          </a:xfrm>
        </p:grpSpPr>
        <p:cxnSp>
          <p:nvCxnSpPr>
            <p:cNvPr id="4" name="直接连接符 3"/>
            <p:cNvCxnSpPr/>
            <p:nvPr/>
          </p:nvCxnSpPr>
          <p:spPr>
            <a:xfrm>
              <a:off x="3173194" y="1212850"/>
              <a:ext cx="5845612" cy="0"/>
            </a:xfrm>
            <a:prstGeom prst="line">
              <a:avLst/>
            </a:prstGeom>
            <a:ln w="12700">
              <a:solidFill>
                <a:schemeClr val="tx1">
                  <a:lumMod val="85000"/>
                  <a:lumOff val="1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文本框 5"/>
            <p:cNvSpPr txBox="1"/>
            <p:nvPr/>
          </p:nvSpPr>
          <p:spPr>
            <a:xfrm>
              <a:off x="4356834" y="441325"/>
              <a:ext cx="3826510" cy="737235"/>
            </a:xfrm>
            <a:prstGeom prst="rect">
              <a:avLst/>
            </a:prstGeom>
            <a:noFill/>
          </p:spPr>
          <p:txBody>
            <a:bodyPr vert="horz" wrap="squar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使用</a:t>
              </a:r>
              <a:r>
                <a:rPr lang="en-US" altLang="zh-CN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lightly</a:t>
              </a:r>
              <a:r>
                <a:rPr lang="zh-CN" altLang="en-US" sz="28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华文楷体" panose="02010600040101010101" charset="-122"/>
                  <a:ea typeface="华文楷体" panose="02010600040101010101" charset="-122"/>
                </a:rPr>
                <a:t>协作工具</a:t>
              </a:r>
            </a:p>
          </p:txBody>
        </p:sp>
      </p:grpSp>
      <p:pic>
        <p:nvPicPr>
          <p:cNvPr id="8" name="图片 7" descr="屏幕截图 2024-11-16 14455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45745" y="1356995"/>
            <a:ext cx="5766435" cy="3464560"/>
          </a:xfrm>
          <a:prstGeom prst="rect">
            <a:avLst/>
          </a:prstGeom>
        </p:spPr>
      </p:pic>
      <p:pic>
        <p:nvPicPr>
          <p:cNvPr id="10" name="图片 9" descr="屏幕截图 2024-11-16 14473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3460" y="1356995"/>
            <a:ext cx="5976620" cy="356743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图文框 1"/>
          <p:cNvSpPr/>
          <p:nvPr/>
        </p:nvSpPr>
        <p:spPr>
          <a:xfrm>
            <a:off x="0" y="0"/>
            <a:ext cx="12192000" cy="6858000"/>
          </a:xfrm>
          <a:prstGeom prst="frame">
            <a:avLst>
              <a:gd name="adj1" fmla="val 3998"/>
            </a:avLst>
          </a:prstGeom>
          <a:solidFill>
            <a:srgbClr val="11161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4" name="椭圆 3"/>
          <p:cNvSpPr/>
          <p:nvPr>
            <p:custDataLst>
              <p:tags r:id="rId1"/>
            </p:custDataLst>
          </p:nvPr>
        </p:nvSpPr>
        <p:spPr>
          <a:xfrm>
            <a:off x="4114616" y="2396127"/>
            <a:ext cx="895995" cy="895995"/>
          </a:xfrm>
          <a:prstGeom prst="ellipse">
            <a:avLst/>
          </a:prstGeom>
          <a:noFill/>
          <a:ln>
            <a:solidFill>
              <a:srgbClr val="51515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zh-CN" altLang="en-US" sz="4400" dirty="0">
                <a:solidFill>
                  <a:srgbClr val="515151"/>
                </a:solidFill>
                <a:latin typeface="仓耳天群行楷 W01" panose="02020400000000000000" pitchFamily="18" charset="-122"/>
                <a:ea typeface="仓耳天群行楷 W01" panose="02020400000000000000" pitchFamily="18" charset="-122"/>
              </a:rPr>
              <a:t>壹</a:t>
            </a:r>
          </a:p>
        </p:txBody>
      </p:sp>
      <p:sp>
        <p:nvSpPr>
          <p:cNvPr id="7" name="矩形 6"/>
          <p:cNvSpPr/>
          <p:nvPr>
            <p:custDataLst>
              <p:tags r:id="rId2"/>
            </p:custDataLst>
          </p:nvPr>
        </p:nvSpPr>
        <p:spPr>
          <a:xfrm>
            <a:off x="5434939" y="1384459"/>
            <a:ext cx="6158446" cy="37084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zh-CN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  </a:t>
            </a:r>
            <a:endParaRPr lang="zh-CN" altLang="en-US" sz="1400" dirty="0">
              <a:solidFill>
                <a:schemeClr val="tx1">
                  <a:lumMod val="75000"/>
                  <a:lumOff val="25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8" name="矩形 7"/>
          <p:cNvSpPr/>
          <p:nvPr>
            <p:custDataLst>
              <p:tags r:id="rId3"/>
            </p:custDataLst>
          </p:nvPr>
        </p:nvSpPr>
        <p:spPr>
          <a:xfrm>
            <a:off x="5486330" y="757930"/>
            <a:ext cx="6028821" cy="398780"/>
          </a:xfrm>
          <a:prstGeom prst="rect">
            <a:avLst/>
          </a:prstGeom>
        </p:spPr>
        <p:txBody>
          <a:bodyPr vert="horz" wrap="square">
            <a:spAutoFit/>
          </a:bodyPr>
          <a:lstStyle/>
          <a:p>
            <a:pPr algn="l"/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第一阶段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(11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2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 - 11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月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8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日</a:t>
            </a:r>
            <a:r>
              <a:rPr lang="en-US" altLang="zh-CN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) - </a:t>
            </a:r>
            <a:r>
              <a:rPr lang="zh-CN" altLang="en-US" sz="2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华文楷体" panose="02010600040101010101" charset="-122"/>
                <a:ea typeface="华文楷体" panose="02010600040101010101" charset="-122"/>
                <a:cs typeface="华文楷体" panose="02010600040101010101" charset="-122"/>
              </a:rPr>
              <a:t>原型设计和概要设计</a:t>
            </a:r>
          </a:p>
        </p:txBody>
      </p:sp>
      <p:cxnSp>
        <p:nvCxnSpPr>
          <p:cNvPr id="18" name="Straight Connector 27"/>
          <p:cNvCxnSpPr/>
          <p:nvPr/>
        </p:nvCxnSpPr>
        <p:spPr>
          <a:xfrm flipV="1">
            <a:off x="325755" y="757501"/>
            <a:ext cx="945515" cy="635"/>
          </a:xfrm>
          <a:prstGeom prst="line">
            <a:avLst/>
          </a:prstGeom>
          <a:ln w="6350">
            <a:solidFill>
              <a:schemeClr val="tx2">
                <a:lumMod val="50000"/>
                <a:lumOff val="50000"/>
              </a:schemeClr>
            </a:solidFill>
            <a:prstDash val="solid"/>
            <a:miter/>
            <a:tailEnd type="oval"/>
          </a:ln>
        </p:spPr>
      </p:cxnSp>
      <p:sp>
        <p:nvSpPr>
          <p:cNvPr id="19" name="文本框 18"/>
          <p:cNvSpPr txBox="1"/>
          <p:nvPr/>
        </p:nvSpPr>
        <p:spPr>
          <a:xfrm>
            <a:off x="1407795" y="581025"/>
            <a:ext cx="2381250" cy="460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>
                <a:latin typeface="华文隶书" panose="02010800040101010101" charset="-122"/>
                <a:ea typeface="华文隶书" panose="02010800040101010101" charset="-122"/>
              </a:rPr>
              <a:t>预期计划</a:t>
            </a:r>
          </a:p>
        </p:txBody>
      </p:sp>
      <p:pic>
        <p:nvPicPr>
          <p:cNvPr id="20" name="图片 19" descr="e7d195523061f1c0092ce48a5fc95870a0687ac45bc8b2caB227BFDC40F9DB2B7A559DE97B8BDC6E716585DDCE188C7BF488BAA08C98985C74A3E1B5E305210FABE6A8AE2A6A8AB67019A6860E9B7AF54D1CA0734B74BBA66834ECA66167B54908CFD1D9282B47C0F4A86B700627AE89D77C22A3650FA120DCACECE2A8E514F8F5E786BAF56D80ECE6281CF3EE21E54E"/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442535" y="1033608"/>
            <a:ext cx="3733800" cy="4788243"/>
          </a:xfrm>
          <a:prstGeom prst="rect">
            <a:avLst/>
          </a:prstGeom>
        </p:spPr>
      </p:pic>
      <p:sp>
        <p:nvSpPr>
          <p:cNvPr id="16" name="文本框 15"/>
          <p:cNvSpPr txBox="1"/>
          <p:nvPr/>
        </p:nvSpPr>
        <p:spPr>
          <a:xfrm>
            <a:off x="5252720" y="1343025"/>
            <a:ext cx="6605270" cy="467614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endParaRPr lang="en-US" altLang="zh-CN" sz="1200"/>
          </a:p>
          <a:p>
            <a:r>
              <a:rPr lang="zh-CN" altLang="en-US" sz="1400"/>
              <a:t>本阶段我们集中精力于</a:t>
            </a:r>
            <a:r>
              <a:rPr lang="en-US" altLang="zh-CN" sz="1400"/>
              <a:t>“</a:t>
            </a:r>
            <a:r>
              <a:rPr lang="zh-CN" altLang="en-US" sz="1400"/>
              <a:t>剑来</a:t>
            </a:r>
            <a:r>
              <a:rPr lang="en-US" altLang="zh-CN" sz="1400"/>
              <a:t>”</a:t>
            </a:r>
            <a:r>
              <a:rPr lang="zh-CN" altLang="en-US" sz="1400"/>
              <a:t>的初步规划阶段。首先，团队进行了多次头脑风暴会议，明确了游戏的核心玩法及特色。接着，我们完成了游戏的风格设定，包括角色造型、场景布局等初步设计同时，我们也确定了游戏的故事背景与主线任务结构，为后续的内容创作打下了坚实的基础。</a:t>
            </a:r>
          </a:p>
          <a:p>
            <a:endParaRPr lang="en-US" altLang="zh-CN" sz="1200"/>
          </a:p>
          <a:p>
            <a:endParaRPr lang="en-US" altLang="zh-CN" sz="1200"/>
          </a:p>
          <a:p>
            <a:r>
              <a:rPr lang="zh-CN" altLang="en-US" sz="1400"/>
              <a:t>在此基础上，我们还完成了以下几个关键设计部分：</a:t>
            </a:r>
          </a:p>
          <a:p>
            <a:r>
              <a:rPr lang="zh-CN" altLang="en-US" sz="1400" b="1"/>
              <a:t>原型设计</a:t>
            </a:r>
            <a:r>
              <a:rPr lang="zh-CN" altLang="en-US" sz="1400"/>
              <a:t>：基于前期讨论的结果，创建了一个初步的游戏原型，展示了游戏的基本流程和用户交互方式。</a:t>
            </a:r>
          </a:p>
          <a:p>
            <a:r>
              <a:rPr lang="zh-CN" altLang="en-US" sz="1400" b="1"/>
              <a:t>概要设计</a:t>
            </a:r>
            <a:r>
              <a:rPr lang="zh-CN" altLang="en-US" sz="1400"/>
              <a:t>：制定了游戏的整体架构，包括主要模块的划分及其相互关系。</a:t>
            </a:r>
          </a:p>
          <a:p>
            <a:r>
              <a:rPr lang="en-US" altLang="zh-CN" sz="1400" b="1"/>
              <a:t>UML</a:t>
            </a:r>
            <a:r>
              <a:rPr lang="zh-CN" altLang="en-US" sz="1400" b="1"/>
              <a:t>设计</a:t>
            </a:r>
            <a:r>
              <a:rPr lang="zh-CN" altLang="en-US" sz="1400"/>
              <a:t>：绘制了用例图、类图和序列图，详细描述了系统的行为、结构以及组件间的交互过程。</a:t>
            </a:r>
          </a:p>
          <a:p>
            <a:r>
              <a:rPr lang="zh-CN" altLang="en-US" sz="1400" b="1"/>
              <a:t>数据库设计</a:t>
            </a:r>
            <a:r>
              <a:rPr lang="zh-CN" altLang="en-US" sz="1400"/>
              <a:t>：定义了数据库模型，包括实体</a:t>
            </a:r>
            <a:r>
              <a:rPr lang="en-US" altLang="zh-CN" sz="1400"/>
              <a:t>-</a:t>
            </a:r>
            <a:r>
              <a:rPr lang="zh-CN" altLang="en-US" sz="1400"/>
              <a:t>关系图</a:t>
            </a:r>
            <a:r>
              <a:rPr lang="en-US" altLang="zh-CN" sz="1400"/>
              <a:t>(ERD)</a:t>
            </a:r>
            <a:r>
              <a:rPr lang="zh-CN" altLang="en-US" sz="1400"/>
              <a:t>，并规划了数据存储方案以支持游戏的数据需求。</a:t>
            </a:r>
          </a:p>
          <a:p>
            <a:endParaRPr lang="en-US" altLang="zh-CN" sz="1200"/>
          </a:p>
          <a:p>
            <a:r>
              <a:rPr lang="zh-CN" altLang="en-US" sz="1400"/>
              <a:t>此外，我们组还着手撰写了游戏设计文档，详述了各个功能模块的需求和技术规格，确保每位团队成员都对项目目标有清晰的认识。这份文档涵盖了从用户界面到后台处理的所有技术细节，为接下来的开发工作提供了明确的方向和指导。</a:t>
            </a:r>
          </a:p>
          <a:p>
            <a:endParaRPr lang="en-US" altLang="zh-CN" sz="1200"/>
          </a:p>
          <a:p>
            <a:r>
              <a:rPr lang="zh-CN" altLang="en-US" sz="1400"/>
              <a:t>通过这一系列的努力，我们为</a:t>
            </a:r>
            <a:r>
              <a:rPr lang="en-US" altLang="zh-CN" sz="1400"/>
              <a:t>“</a:t>
            </a:r>
            <a:r>
              <a:rPr lang="zh-CN" altLang="en-US" sz="1400"/>
              <a:t>剑来</a:t>
            </a:r>
            <a:r>
              <a:rPr lang="en-US" altLang="zh-CN" sz="1400"/>
              <a:t>”</a:t>
            </a:r>
            <a:r>
              <a:rPr lang="zh-CN" altLang="en-US" sz="1400"/>
              <a:t>的顺利推进奠定了良好的开端。接下来，我们将基于这些设计成果，进入更为具体的编码与实现阶段。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RESOURCE_RECORD_KEY" val="{&quot;70&quot;:[3314046]}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TEMPLATE_THUMBS_INDEX" val="1、2、3、6、8、10、11、12、15"/>
  <p:tag name="KSO_WM_SLIDE_ID" val="custom20187308_1"/>
  <p:tag name="KSO_WM_TEMPLATE_SUBCATEGORY" val="0"/>
  <p:tag name="KSO_WM_SLIDE_TYPE" val="title"/>
  <p:tag name="KSO_WM_SLIDE_SUBTYPE" val="pureTxt"/>
  <p:tag name="KSO_WM_SLIDE_ITEM_CNT" val="0"/>
  <p:tag name="KSO_WM_SLIDE_INDEX" val="1"/>
  <p:tag name="KSO_WM_TAG_VERSION" val="1.0"/>
  <p:tag name="KSO_WM_BEAUTIFY_FLAG" val="#wm#"/>
  <p:tag name="KSO_WM_TEMPLATE_CATEGORY" val="custom"/>
  <p:tag name="KSO_WM_TEMPLATE_INDEX" val="20187308"/>
  <p:tag name="KSO_WM_SLIDE_LAYOUT" val="a_b"/>
  <p:tag name="KSO_WM_SLIDE_LAYOUT_CNT" val="1_1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48*228"/>
  <p:tag name="TABLE_ENDDRAG_RECT" val="25*52*848*228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40*263"/>
  <p:tag name="TABLE_ENDDRAG_RECT" val="52*103*840*263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ABLE_ENDDRAG_ORIGIN_RECT" val="841*256"/>
  <p:tag name="TABLE_ENDDRAG_RECT" val="51*110*841*256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2.7591338582677,&quot;left&quot;:323.98551181102357,&quot;top&quot;:31.540866141732273,&quot;width&quot;:630.4644881889762}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2.7591338582677,&quot;left&quot;:329.88551181102355,&quot;top&quot;:31.540866141732273,&quot;width&quot;:624.5644881889763}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2.7591338582677,&quot;left&quot;:323.98551181102357,&quot;top&quot;:31.540866141732273,&quot;width&quot;:630.4644881889762}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2.7591338582677,&quot;left&quot;:329.88551181102355,&quot;top&quot;:31.540866141732273,&quot;width&quot;:624.5644881889764}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2.7591338582677,&quot;left&quot;:329.88551181102355,&quot;top&quot;:31.540866141732273,&quot;width&quot;:624.5644881889763}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2.7591338582677,&quot;left&quot;:329.88551181102355,&quot;top&quot;:31.540866141732273,&quot;width&quot;:624.5644881889763}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2.7591338582677,&quot;left&quot;:329.88551181102355,&quot;top&quot;:31.540866141732273,&quot;width&quot;:624.5644881889764}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2.7591338582677,&quot;left&quot;:329.88551181102355,&quot;top&quot;:31.540866141732273,&quot;width&quot;:624.5644881889764}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1.2591338582677,&quot;left&quot;:250.03551181102358,&quot;top&quot;:33.04086614173227,&quot;width&quot;:683.2144881889765}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1.2591338582677,&quot;left&quot;:250.03551181102358,&quot;top&quot;:33.04086614173227,&quot;width&quot;:683.2144881889765}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1.2591338582677,&quot;left&quot;:250.03551181102358,&quot;top&quot;:33.04086614173227,&quot;width&quot;:683.2144881889765}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1.2591338582677,&quot;left&quot;:250.03551181102358,&quot;top&quot;:33.04086614173227,&quot;width&quot;:683.2144881889765}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1.2591338582677,&quot;left&quot;:250.03551181102358,&quot;top&quot;:33.04086614173227,&quot;width&quot;:683.2144881889765}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1.2591338582677,&quot;left&quot;:250.03551181102358,&quot;top&quot;:33.04086614173227,&quot;width&quot;:683.2144881889765}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1.2591338582677,&quot;left&quot;:250.03551181102358,&quot;top&quot;:33.04086614173227,&quot;width&quot;:683.2144881889765}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561.2591338582677,&quot;left&quot;:250.03551181102358,&quot;top&quot;:33.04086614173227,&quot;width&quot;:683.2144881889765}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308.3068503937008,&quot;left&quot;:53.85992125984252,&quot;top&quot;:152.83889763779527,&quot;width&quot;:852.2801574803149}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PA" val="v5.2.4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DIAGRAM_VIRTUALLY_FRAME" val="{&quot;height&quot;:174.37417322834645,&quot;left&quot;:370.2811811023622,&quot;top&quot;:208.90062992125985,&quot;width&quot;:473.41346456692906}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自定义 1">
      <a:majorFont>
        <a:latin typeface="Century Gothic"/>
        <a:ea typeface="微软雅黑"/>
        <a:cs typeface=""/>
      </a:majorFont>
      <a:minorFont>
        <a:latin typeface="Century Gothic"/>
        <a:ea typeface="微软雅黑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</TotalTime>
  <Words>5046</Words>
  <Application>Microsoft Office PowerPoint</Application>
  <PresentationFormat>宽屏</PresentationFormat>
  <Paragraphs>440</Paragraphs>
  <Slides>31</Slides>
  <Notes>2</Notes>
  <HiddenSlides>0</HiddenSlides>
  <MMClips>0</MMClips>
  <ScaleCrop>false</ScaleCrop>
  <HeadingPairs>
    <vt:vector size="6" baseType="variant">
      <vt:variant>
        <vt:lpstr>已用的字体</vt:lpstr>
      </vt:variant>
      <vt:variant>
        <vt:i4>25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31</vt:i4>
      </vt:variant>
    </vt:vector>
  </HeadingPairs>
  <TitlesOfParts>
    <vt:vector size="57" baseType="lpstr">
      <vt:lpstr>Century Gothic</vt:lpstr>
      <vt:lpstr>华文新魏</vt:lpstr>
      <vt:lpstr>方正楷体简体</vt:lpstr>
      <vt:lpstr>仓耳天群行楷 W01</vt:lpstr>
      <vt:lpstr>华文隶书</vt:lpstr>
      <vt:lpstr>Century Schoolbook</vt:lpstr>
      <vt:lpstr>helvetica</vt:lpstr>
      <vt:lpstr>Kozuka Gothic Pro EL</vt:lpstr>
      <vt:lpstr>Wingdings</vt:lpstr>
      <vt:lpstr>电影海报字体</vt:lpstr>
      <vt:lpstr>Symbol</vt:lpstr>
      <vt:lpstr>经典行楷繁</vt:lpstr>
      <vt:lpstr>Courier New</vt:lpstr>
      <vt:lpstr>华文楷体</vt:lpstr>
      <vt:lpstr>等线</vt:lpstr>
      <vt:lpstr>方正宋刻本秀楷简体</vt:lpstr>
      <vt:lpstr>Cambria</vt:lpstr>
      <vt:lpstr>微软雅黑 Light</vt:lpstr>
      <vt:lpstr>Segoe UI</vt:lpstr>
      <vt:lpstr>苏新诗柳楷简</vt:lpstr>
      <vt:lpstr>方正苏新诗柳楷简体</vt:lpstr>
      <vt:lpstr>Calibri</vt:lpstr>
      <vt:lpstr>Open Sans</vt:lpstr>
      <vt:lpstr>宋体</vt:lpstr>
      <vt:lpstr>Arial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贺雯 王</cp:lastModifiedBy>
  <cp:revision>84</cp:revision>
  <dcterms:created xsi:type="dcterms:W3CDTF">2019-03-22T07:11:00Z</dcterms:created>
  <dcterms:modified xsi:type="dcterms:W3CDTF">2024-11-16T07:07:01Z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DC1E8A9A97FC4E7EBEEA90E8B9634BA4_13</vt:lpwstr>
  </property>
  <property fmtid="{D5CDD505-2E9C-101B-9397-08002B2CF9AE}" pid="3" name="KSOProductBuildVer">
    <vt:lpwstr>2052-12.1.0.18912</vt:lpwstr>
  </property>
</Properties>
</file>